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Hind Vadodara"/>
      <p:regular r:id="rId38"/>
      <p:bold r:id="rId39"/>
    </p:embeddedFont>
    <p:embeddedFont>
      <p:font typeface="Teko"/>
      <p:regular r:id="rId40"/>
      <p:bold r:id="rId41"/>
    </p:embeddedFont>
    <p:embeddedFont>
      <p:font typeface="Roboto"/>
      <p:regular r:id="rId42"/>
      <p:bold r:id="rId43"/>
      <p:italic r:id="rId44"/>
      <p:boldItalic r:id="rId45"/>
    </p:embeddedFont>
    <p:embeddedFont>
      <p:font typeface="Fira Sans Extra Condensed Medium"/>
      <p:regular r:id="rId46"/>
      <p:bold r:id="rId47"/>
      <p:italic r:id="rId48"/>
      <p:boldItalic r:id="rId49"/>
    </p:embeddedFont>
    <p:embeddedFont>
      <p:font typeface="Hind Vadodara Light"/>
      <p:regular r:id="rId50"/>
      <p:bold r:id="rId51"/>
    </p:embeddedFont>
    <p:embeddedFont>
      <p:font typeface="Hind Vadodara Medium"/>
      <p:regular r:id="rId52"/>
      <p:bold r:id="rId53"/>
    </p:embeddedFont>
    <p:embeddedFont>
      <p:font typeface="Teko Light"/>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 uri="http://customooxmlschemas.google.com/">
      <go:slidesCustomData xmlns:go="http://customooxmlschemas.google.com/" r:id="rId56" roundtripDataSignature="AMtx7mivBtH6sgBfiztnILZt0rIpPZ6I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24A5FB-4B4A-43E1-8996-10C93BB91B39}">
  <a:tblStyle styleId="{E924A5FB-4B4A-43E1-8996-10C93BB91B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eko-regular.fntdata"/><Relationship Id="rId42" Type="http://schemas.openxmlformats.org/officeDocument/2006/relationships/font" Target="fonts/Roboto-regular.fntdata"/><Relationship Id="rId41" Type="http://schemas.openxmlformats.org/officeDocument/2006/relationships/font" Target="fonts/Teko-bold.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FiraSansExtraCondensedMedium-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ExtraCondensedMedium-italic.fntdata"/><Relationship Id="rId47" Type="http://schemas.openxmlformats.org/officeDocument/2006/relationships/font" Target="fonts/FiraSansExtraCondensedMedium-bold.fntdata"/><Relationship Id="rId49" Type="http://schemas.openxmlformats.org/officeDocument/2006/relationships/font" Target="fonts/FiraSansExtraCondensed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HindVadodara-bold.fntdata"/><Relationship Id="rId38" Type="http://schemas.openxmlformats.org/officeDocument/2006/relationships/font" Target="fonts/HindVadodara-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indVadodaraLight-bold.fntdata"/><Relationship Id="rId50" Type="http://schemas.openxmlformats.org/officeDocument/2006/relationships/font" Target="fonts/HindVadodaraLight-regular.fntdata"/><Relationship Id="rId53" Type="http://schemas.openxmlformats.org/officeDocument/2006/relationships/font" Target="fonts/HindVadodaraMedium-bold.fntdata"/><Relationship Id="rId52" Type="http://schemas.openxmlformats.org/officeDocument/2006/relationships/font" Target="fonts/HindVadodaraMedium-regular.fntdata"/><Relationship Id="rId11" Type="http://schemas.openxmlformats.org/officeDocument/2006/relationships/slide" Target="slides/slide5.xml"/><Relationship Id="rId55" Type="http://schemas.openxmlformats.org/officeDocument/2006/relationships/font" Target="fonts/TekoLight-bold.fntdata"/><Relationship Id="rId10" Type="http://schemas.openxmlformats.org/officeDocument/2006/relationships/slide" Target="slides/slide4.xml"/><Relationship Id="rId54" Type="http://schemas.openxmlformats.org/officeDocument/2006/relationships/font" Target="fonts/TekoLight-regular.fntdata"/><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893282630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893282630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893282630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d893282630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8973f2da5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8973f2da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3eef9a5c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3eef9a5c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89328263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d893282630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en" sz="1000"/>
              <a:t>The dataset for this project was taken from : </a:t>
            </a:r>
            <a:endParaRPr sz="1000"/>
          </a:p>
          <a:p>
            <a:pPr indent="0" lvl="0" marL="0" rtl="0" algn="just">
              <a:spcBef>
                <a:spcPts val="0"/>
              </a:spcBef>
              <a:spcAft>
                <a:spcPts val="0"/>
              </a:spcAft>
              <a:buClr>
                <a:schemeClr val="dk1"/>
              </a:buClr>
              <a:buSzPts val="1400"/>
              <a:buFont typeface="Arial"/>
              <a:buNone/>
            </a:pPr>
            <a:r>
              <a:rPr i="1" lang="en" sz="1000"/>
              <a:t>https://www.kaggle.com/vik2012kvs/walmart-dataretail-analysis</a:t>
            </a:r>
            <a:endParaRPr i="1" sz="1000"/>
          </a:p>
          <a:p>
            <a:pPr indent="0" lvl="0" marL="0" rtl="0" algn="just">
              <a:spcBef>
                <a:spcPts val="0"/>
              </a:spcBef>
              <a:spcAft>
                <a:spcPts val="0"/>
              </a:spcAft>
              <a:buClr>
                <a:schemeClr val="dk1"/>
              </a:buClr>
              <a:buSzPts val="1400"/>
              <a:buFont typeface="Arial"/>
              <a:buNone/>
            </a:pPr>
            <a:r>
              <a:rPr lang="en" sz="1000"/>
              <a:t>There are sales data taken from 45 stores of Walmart. This is the data that covers sales from 05-02-2010 to 01-11-2012.</a:t>
            </a:r>
            <a:endParaRPr sz="1000"/>
          </a:p>
          <a:p>
            <a:pPr indent="0" lvl="0" marL="0" rtl="0" algn="just">
              <a:lnSpc>
                <a:spcPct val="150000"/>
              </a:lnSpc>
              <a:spcBef>
                <a:spcPts val="0"/>
              </a:spcBef>
              <a:spcAft>
                <a:spcPts val="0"/>
              </a:spcAft>
              <a:buClr>
                <a:schemeClr val="dk1"/>
              </a:buClr>
              <a:buSzPts val="1400"/>
              <a:buFont typeface="Arial"/>
              <a:buNone/>
            </a:pPr>
            <a:r>
              <a:rPr lang="en" sz="1000"/>
              <a:t>The data contains:</a:t>
            </a:r>
            <a:endParaRPr sz="1000"/>
          </a:p>
          <a:p>
            <a:pPr indent="-292100" lvl="0" marL="457200" rtl="0" algn="l">
              <a:lnSpc>
                <a:spcPct val="150000"/>
              </a:lnSpc>
              <a:spcBef>
                <a:spcPts val="0"/>
              </a:spcBef>
              <a:spcAft>
                <a:spcPts val="0"/>
              </a:spcAft>
              <a:buClr>
                <a:srgbClr val="000000"/>
              </a:buClr>
              <a:buSzPts val="1000"/>
              <a:buChar char="●"/>
            </a:pPr>
            <a:r>
              <a:rPr lang="en" sz="1000"/>
              <a:t>Store - the store number</a:t>
            </a:r>
            <a:endParaRPr sz="1000"/>
          </a:p>
          <a:p>
            <a:pPr indent="-292100" lvl="0" marL="457200" rtl="0" algn="l">
              <a:lnSpc>
                <a:spcPct val="150000"/>
              </a:lnSpc>
              <a:spcBef>
                <a:spcPts val="0"/>
              </a:spcBef>
              <a:spcAft>
                <a:spcPts val="0"/>
              </a:spcAft>
              <a:buClr>
                <a:srgbClr val="000000"/>
              </a:buClr>
              <a:buSzPts val="1000"/>
              <a:buChar char="●"/>
            </a:pPr>
            <a:r>
              <a:rPr lang="en" sz="1000"/>
              <a:t>Date  - the week of sales</a:t>
            </a:r>
            <a:endParaRPr sz="1000"/>
          </a:p>
          <a:p>
            <a:pPr indent="-292100" lvl="0" marL="457200" rtl="0" algn="l">
              <a:lnSpc>
                <a:spcPct val="150000"/>
              </a:lnSpc>
              <a:spcBef>
                <a:spcPts val="0"/>
              </a:spcBef>
              <a:spcAft>
                <a:spcPts val="0"/>
              </a:spcAft>
              <a:buClr>
                <a:srgbClr val="000000"/>
              </a:buClr>
              <a:buSzPts val="1000"/>
              <a:buChar char="●"/>
            </a:pPr>
            <a:r>
              <a:rPr lang="en" sz="1000"/>
              <a:t>Weekly_Sales - sales for the given store</a:t>
            </a:r>
            <a:endParaRPr sz="1000"/>
          </a:p>
          <a:p>
            <a:pPr indent="-292100" lvl="0" marL="457200" rtl="0" algn="l">
              <a:lnSpc>
                <a:spcPct val="150000"/>
              </a:lnSpc>
              <a:spcBef>
                <a:spcPts val="0"/>
              </a:spcBef>
              <a:spcAft>
                <a:spcPts val="0"/>
              </a:spcAft>
              <a:buClr>
                <a:srgbClr val="000000"/>
              </a:buClr>
              <a:buSzPts val="1000"/>
              <a:buChar char="●"/>
            </a:pPr>
            <a:r>
              <a:rPr lang="en" sz="1000"/>
              <a:t>Holiday_Flag - whether the week is a special holiday week </a:t>
            </a:r>
            <a:endParaRPr sz="1000"/>
          </a:p>
          <a:p>
            <a:pPr indent="-292100" lvl="0" marL="457200" rtl="0" algn="l">
              <a:lnSpc>
                <a:spcPct val="150000"/>
              </a:lnSpc>
              <a:spcBef>
                <a:spcPts val="0"/>
              </a:spcBef>
              <a:spcAft>
                <a:spcPts val="0"/>
              </a:spcAft>
              <a:buClr>
                <a:srgbClr val="000000"/>
              </a:buClr>
              <a:buSzPts val="1000"/>
              <a:buChar char="●"/>
            </a:pPr>
            <a:r>
              <a:rPr lang="en" sz="1000"/>
              <a:t>Temperature - Temperature on the day of sale</a:t>
            </a:r>
            <a:endParaRPr sz="1000"/>
          </a:p>
          <a:p>
            <a:pPr indent="-292100" lvl="0" marL="457200" rtl="0" algn="l">
              <a:lnSpc>
                <a:spcPct val="150000"/>
              </a:lnSpc>
              <a:spcBef>
                <a:spcPts val="0"/>
              </a:spcBef>
              <a:spcAft>
                <a:spcPts val="0"/>
              </a:spcAft>
              <a:buClr>
                <a:srgbClr val="000000"/>
              </a:buClr>
              <a:buSzPts val="1000"/>
              <a:buChar char="●"/>
            </a:pPr>
            <a:r>
              <a:rPr lang="en" sz="1000"/>
              <a:t>Fuel_Price - Cost of fuel in the region</a:t>
            </a:r>
            <a:endParaRPr sz="1000"/>
          </a:p>
          <a:p>
            <a:pPr indent="-292100" lvl="0" marL="457200" rtl="0" algn="l">
              <a:lnSpc>
                <a:spcPct val="150000"/>
              </a:lnSpc>
              <a:spcBef>
                <a:spcPts val="0"/>
              </a:spcBef>
              <a:spcAft>
                <a:spcPts val="0"/>
              </a:spcAft>
              <a:buClr>
                <a:srgbClr val="000000"/>
              </a:buClr>
              <a:buSzPts val="1000"/>
              <a:buChar char="●"/>
            </a:pPr>
            <a:r>
              <a:rPr lang="en" sz="1000"/>
              <a:t>CPI – Prevailing consumer price index</a:t>
            </a:r>
            <a:endParaRPr sz="1000"/>
          </a:p>
          <a:p>
            <a:pPr indent="-292100" lvl="0" marL="457200" rtl="0" algn="l">
              <a:lnSpc>
                <a:spcPct val="150000"/>
              </a:lnSpc>
              <a:spcBef>
                <a:spcPts val="0"/>
              </a:spcBef>
              <a:spcAft>
                <a:spcPts val="0"/>
              </a:spcAft>
              <a:buClr>
                <a:srgbClr val="000000"/>
              </a:buClr>
              <a:buSzPts val="1000"/>
              <a:buChar char="●"/>
            </a:pPr>
            <a:r>
              <a:rPr lang="en" sz="1000"/>
              <a:t>Unemployment - Prevailing unemployment rate</a:t>
            </a:r>
            <a:endParaRPr sz="1000"/>
          </a:p>
          <a:p>
            <a:pPr indent="0" lvl="0" marL="0" rtl="0" algn="l">
              <a:lnSpc>
                <a:spcPct val="100000"/>
              </a:lnSpc>
              <a:spcBef>
                <a:spcPts val="0"/>
              </a:spcBef>
              <a:spcAft>
                <a:spcPts val="0"/>
              </a:spcAft>
              <a:buSzPts val="1100"/>
              <a:buNone/>
            </a:pPr>
            <a:r>
              <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89328253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89328253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89328263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d893282630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89328253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89328253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highlight>
                  <a:srgbClr val="FFFFFF"/>
                </a:highlight>
              </a:rPr>
              <a:t>Distribution of stores by size and type</a:t>
            </a:r>
            <a:r>
              <a:rPr lang="en" sz="1050">
                <a:solidFill>
                  <a:srgbClr val="333333"/>
                </a:solidFill>
                <a:highlight>
                  <a:srgbClr val="FFFFFF"/>
                </a:highlight>
              </a:rPr>
              <a:t> Type ‘A’ is the largest format followed by Type ‘B’ and ‘C’. Also, most of the stores in data belong to ‘A’ and ‘B’ type.</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b="1" lang="en" sz="1050">
                <a:solidFill>
                  <a:srgbClr val="333333"/>
                </a:solidFill>
                <a:highlight>
                  <a:schemeClr val="lt1"/>
                </a:highlight>
              </a:rPr>
              <a:t>Distribution of sales by type</a:t>
            </a:r>
            <a:r>
              <a:rPr lang="en" sz="1050">
                <a:solidFill>
                  <a:srgbClr val="333333"/>
                </a:solidFill>
                <a:highlight>
                  <a:schemeClr val="lt1"/>
                </a:highlight>
              </a:rPr>
              <a:t> Sales for type A and B is normally distributed with left tail being skewed. Hence outlier treatment has to be performed on sales.</a:t>
            </a:r>
            <a:endParaRPr>
              <a:solidFill>
                <a:schemeClr val="dk1"/>
              </a:solidFill>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8932826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8932826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highlight>
                  <a:srgbClr val="FFFFFF"/>
                </a:highlight>
              </a:rPr>
              <a:t>Plotting sales by store type to check trend and important peaks/holidays seasonality</a:t>
            </a:r>
            <a:r>
              <a:rPr lang="en" sz="1050">
                <a:solidFill>
                  <a:srgbClr val="333333"/>
                </a:solidFill>
                <a:highlight>
                  <a:srgbClr val="FFFFFF"/>
                </a:highlight>
              </a:rPr>
              <a:t> There are few important peaks visible in the data like ThanksGiving and Christmas. While other small peaks corresspond to Labor day, Easter etc. All the store types follow almost identical seasonality pattern with trend being negligible.</a:t>
            </a:r>
            <a:endParaRPr sz="1400"/>
          </a:p>
          <a:p>
            <a:pPr indent="0" lvl="0" marL="0" rtl="0" algn="l">
              <a:spcBef>
                <a:spcPts val="0"/>
              </a:spcBef>
              <a:spcAft>
                <a:spcPts val="0"/>
              </a:spcAft>
              <a:buNone/>
            </a:pPr>
            <a:r>
              <a:t/>
            </a:r>
            <a:endParaRPr b="1" sz="1050">
              <a:solidFill>
                <a:srgbClr val="333333"/>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89328263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89328263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highlight>
                  <a:srgbClr val="FFFFFF"/>
                </a:highlight>
              </a:rPr>
              <a:t>Sales trend across month  True indicates sales at first week.</a:t>
            </a:r>
            <a:r>
              <a:rPr lang="en" sz="1050">
                <a:solidFill>
                  <a:srgbClr val="333333"/>
                </a:solidFill>
                <a:highlight>
                  <a:srgbClr val="FFFFFF"/>
                </a:highlight>
              </a:rPr>
              <a:t> Sales seems to be high at 1st week of the month and then falls slowly in other weeks as indicated by boxplot.Outliers in non-first week resemble the Thanksgiving and Christmas holiday sales.</a:t>
            </a:r>
            <a:endParaRPr sz="1050">
              <a:solidFill>
                <a:srgbClr val="333333"/>
              </a:solidFill>
              <a:highlight>
                <a:srgbClr val="FFFFFF"/>
              </a:highlight>
            </a:endParaRPr>
          </a:p>
          <a:p>
            <a:pPr indent="0" lvl="0" marL="0" rtl="0" algn="l">
              <a:spcBef>
                <a:spcPts val="0"/>
              </a:spcBef>
              <a:spcAft>
                <a:spcPts val="0"/>
              </a:spcAft>
              <a:buClr>
                <a:srgbClr val="383536"/>
              </a:buClr>
              <a:buSzPts val="1100"/>
              <a:buFont typeface="Arial"/>
              <a:buNone/>
            </a:pPr>
            <a:r>
              <a:rPr b="1" lang="en" sz="1050">
                <a:solidFill>
                  <a:srgbClr val="333333"/>
                </a:solidFill>
                <a:highlight>
                  <a:schemeClr val="lt1"/>
                </a:highlight>
              </a:rPr>
              <a:t>Is there a relation between CPI and sales?</a:t>
            </a:r>
            <a:r>
              <a:rPr lang="en" sz="1050">
                <a:solidFill>
                  <a:srgbClr val="333333"/>
                </a:solidFill>
                <a:highlight>
                  <a:schemeClr val="lt1"/>
                </a:highlight>
              </a:rPr>
              <a:t> The relation between sales and consumer price index(CPI) is very weak. Sales decreases negligibly with increase in price index.</a:t>
            </a:r>
            <a:endParaRPr sz="1400">
              <a:solidFill>
                <a:srgbClr val="383536"/>
              </a:solidFill>
            </a:endParaRPr>
          </a:p>
          <a:p>
            <a:pPr indent="0" lvl="0" marL="0" rtl="0" algn="l">
              <a:spcBef>
                <a:spcPts val="0"/>
              </a:spcBef>
              <a:spcAft>
                <a:spcPts val="0"/>
              </a:spcAft>
              <a:buClr>
                <a:schemeClr val="dk1"/>
              </a:buClr>
              <a:buSzPts val="1100"/>
              <a:buFont typeface="Arial"/>
              <a:buNone/>
            </a:pPr>
            <a:r>
              <a:t/>
            </a:r>
            <a:endParaRPr b="1" sz="1050">
              <a:solidFill>
                <a:srgbClr val="333333"/>
              </a:solidFill>
              <a:highlight>
                <a:schemeClr val="lt1"/>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t/>
            </a:r>
            <a:endParaRPr b="1" sz="105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89328253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d89328253c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89328263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89328263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highlight>
                  <a:srgbClr val="FFFFFF"/>
                </a:highlight>
              </a:rPr>
              <a:t>Is there a relation between Unemployment and sales?</a:t>
            </a:r>
            <a:r>
              <a:rPr lang="en" sz="1050">
                <a:solidFill>
                  <a:srgbClr val="333333"/>
                </a:solidFill>
                <a:highlight>
                  <a:srgbClr val="FFFFFF"/>
                </a:highlight>
              </a:rPr>
              <a:t> Unemployment doesnt affect sales significantly. Initially if we observe at 9 there is no affect on sales but when it comes to 12 Sales reduces slightly at high values of unemployment.</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b="1" lang="en" sz="1050">
                <a:solidFill>
                  <a:srgbClr val="333333"/>
                </a:solidFill>
                <a:highlight>
                  <a:schemeClr val="lt1"/>
                </a:highlight>
              </a:rPr>
              <a:t>Is there a relation between average temperature of the week and sales?</a:t>
            </a:r>
            <a:r>
              <a:rPr lang="en" sz="1050">
                <a:solidFill>
                  <a:srgbClr val="333333"/>
                </a:solidFill>
                <a:highlight>
                  <a:schemeClr val="lt1"/>
                </a:highlight>
              </a:rPr>
              <a:t> There is no evident relation between the two as can be seen in graph. They doesn’t affect much of sales.</a:t>
            </a:r>
            <a:endParaRPr b="1" sz="1050">
              <a:solidFill>
                <a:srgbClr val="333333"/>
              </a:solidFill>
              <a:highlight>
                <a:schemeClr val="lt1"/>
              </a:highlight>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89328263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d893282630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89328263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89328263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highlight>
                  <a:srgbClr val="FFFFFF"/>
                </a:highlight>
              </a:rPr>
              <a:t>Missing CPI treatment</a:t>
            </a:r>
            <a:r>
              <a:rPr lang="en" sz="1050">
                <a:solidFill>
                  <a:srgbClr val="333333"/>
                </a:solidFill>
                <a:highlight>
                  <a:srgbClr val="FFFFFF"/>
                </a:highlight>
              </a:rPr>
              <a:t> CPI is missing for few dates in test period from 3rd May 2013 to 26th July 2013. Checking trend of CPI for few random stores.</a:t>
            </a:r>
            <a:endParaRPr b="1" sz="1050">
              <a:solidFill>
                <a:srgbClr val="333333"/>
              </a:solidFill>
              <a:highlight>
                <a:srgbClr val="FFFFFF"/>
              </a:highlight>
            </a:endParaRPr>
          </a:p>
          <a:p>
            <a:pPr indent="0" lvl="0" marL="0" rtl="0" algn="l">
              <a:spcBef>
                <a:spcPts val="0"/>
              </a:spcBef>
              <a:spcAft>
                <a:spcPts val="0"/>
              </a:spcAft>
              <a:buNone/>
            </a:pPr>
            <a:r>
              <a:rPr b="1" lang="en" sz="1050">
                <a:solidFill>
                  <a:srgbClr val="333333"/>
                </a:solidFill>
                <a:highlight>
                  <a:srgbClr val="FFFFFF"/>
                </a:highlight>
              </a:rPr>
              <a:t>AFTER-</a:t>
            </a:r>
            <a:r>
              <a:rPr lang="en" sz="1050">
                <a:solidFill>
                  <a:srgbClr val="333333"/>
                </a:solidFill>
                <a:highlight>
                  <a:srgbClr val="FFFFFF"/>
                </a:highlight>
              </a:rPr>
              <a:t> CPI seems to follow a good trend which can be forecasted using time series method. Thus, forecasting CPI using auto ARIMA for the missing weeks. The plot of actual along with forecast looks fine for random store.</a:t>
            </a:r>
            <a:endParaRPr sz="1050">
              <a:solidFill>
                <a:srgbClr val="333333"/>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89328263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89328263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highlight>
                  <a:srgbClr val="FFFFFF"/>
                </a:highlight>
              </a:rPr>
              <a:t>Missing Unemployment treatment</a:t>
            </a:r>
            <a:r>
              <a:rPr lang="en" sz="1050">
                <a:solidFill>
                  <a:srgbClr val="333333"/>
                </a:solidFill>
                <a:highlight>
                  <a:srgbClr val="FFFFFF"/>
                </a:highlight>
              </a:rPr>
              <a:t> Unemployment is missing for few dates in test period from 3rd May 2013 to 26th July 2013. Checking trend of Unemployment for few random stores.</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We will forecast Unemployment using time series method i.e. auto ARIMA for the missing weeks. The plot of actual along with forecast looks fine for random store.</a:t>
            </a:r>
            <a:endParaRPr sz="1050">
              <a:solidFill>
                <a:srgbClr val="333333"/>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89328263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d893282630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89328263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89328263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highlight>
                  <a:srgbClr val="FFFFFF"/>
                </a:highlight>
              </a:rPr>
              <a:t>1. Identifying the order of differencing.</a:t>
            </a:r>
            <a:r>
              <a:rPr lang="en" sz="1050">
                <a:solidFill>
                  <a:srgbClr val="333333"/>
                </a:solidFill>
                <a:highlight>
                  <a:srgbClr val="FFFFFF"/>
                </a:highlight>
              </a:rPr>
              <a:t> We will difference the time series and conduct augmented Dickey-Fuller test to check for stationarity. The differencing of order 1 leads to stationary series.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89328263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89328263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highlight>
                  <a:srgbClr val="FFFFFF"/>
                </a:highlight>
              </a:rPr>
              <a:t>2. Identifying MA and AR terms.</a:t>
            </a:r>
            <a:r>
              <a:rPr lang="en" sz="1050">
                <a:solidFill>
                  <a:srgbClr val="333333"/>
                </a:solidFill>
                <a:highlight>
                  <a:srgbClr val="FFFFFF"/>
                </a:highlight>
              </a:rPr>
              <a:t> We will use this differenced series to plot ACF and PACF plots and find the AR and MA terms. Cut off of ACF at lag 1 indicates AR term i.e. p = 1.</a:t>
            </a:r>
            <a:endParaRPr b="1" sz="1050">
              <a:solidFill>
                <a:srgbClr val="333333"/>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89328263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89328263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33333"/>
                </a:solidFill>
                <a:highlight>
                  <a:srgbClr val="FFFFFF"/>
                </a:highlight>
              </a:rPr>
              <a:t>plotting actuals + forecast for a sample store-dept combination and predicting future trends.</a:t>
            </a:r>
            <a:endParaRPr sz="1400">
              <a:solidFill>
                <a:schemeClr val="dk1"/>
              </a:solidFill>
            </a:endParaRPr>
          </a:p>
          <a:p>
            <a:pPr indent="0" lvl="0" marL="0" rtl="0" algn="l">
              <a:spcBef>
                <a:spcPts val="0"/>
              </a:spcBef>
              <a:spcAft>
                <a:spcPts val="0"/>
              </a:spcAft>
              <a:buNone/>
            </a:pPr>
            <a:r>
              <a:t/>
            </a:r>
            <a:endParaRPr b="1" sz="1050">
              <a:solidFill>
                <a:srgbClr val="333333"/>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893282630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d893282630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highlight>
                  <a:srgbClr val="FFFFFF"/>
                </a:highlight>
              </a:rPr>
              <a:t>Cross validation</a:t>
            </a:r>
            <a:r>
              <a:rPr lang="en" sz="1050">
                <a:solidFill>
                  <a:srgbClr val="333333"/>
                </a:solidFill>
                <a:highlight>
                  <a:srgbClr val="FFFFFF"/>
                </a:highlight>
              </a:rPr>
              <a:t> to identify best tuning parameter. The tuning parameter for lowest cross validation error is 823.10.</a:t>
            </a:r>
            <a:endParaRPr b="1" sz="1050">
              <a:solidFill>
                <a:srgbClr val="333333"/>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Hind Vadodara"/>
                <a:ea typeface="Hind Vadodara"/>
                <a:cs typeface="Hind Vadodara"/>
                <a:sym typeface="Hind Vadodara"/>
              </a:rPr>
              <a:t>It is really useful for our project since we are mostly working on statistical models and graphs and machine learning algorithms.</a:t>
            </a:r>
            <a:endParaRPr sz="1400">
              <a:solidFill>
                <a:srgbClr val="383536"/>
              </a:solidFill>
              <a:latin typeface="Hind Vadodara Light"/>
              <a:ea typeface="Hind Vadodara Light"/>
              <a:cs typeface="Hind Vadodara Light"/>
              <a:sym typeface="Hind Vadodara Light"/>
            </a:endParaRPr>
          </a:p>
          <a:p>
            <a:pPr indent="0" lvl="0" marL="0" rtl="0" algn="l">
              <a:spcBef>
                <a:spcPts val="0"/>
              </a:spcBef>
              <a:spcAft>
                <a:spcPts val="0"/>
              </a:spcAft>
              <a:buNone/>
            </a:pPr>
            <a:r>
              <a:t/>
            </a:r>
            <a:endParaRPr sz="1400">
              <a:solidFill>
                <a:srgbClr val="383536"/>
              </a:solidFill>
              <a:latin typeface="Hind Vadodara Light"/>
              <a:ea typeface="Hind Vadodara Light"/>
              <a:cs typeface="Hind Vadodara Light"/>
              <a:sym typeface="Hind Vadodara Light"/>
            </a:endParaRPr>
          </a:p>
          <a:p>
            <a:pPr indent="0" lvl="0" marL="0" rtl="0" algn="l">
              <a:spcBef>
                <a:spcPts val="0"/>
              </a:spcBef>
              <a:spcAft>
                <a:spcPts val="0"/>
              </a:spcAft>
              <a:buNone/>
            </a:pPr>
            <a:r>
              <a:rPr lang="en" sz="1400">
                <a:solidFill>
                  <a:srgbClr val="383536"/>
                </a:solidFill>
                <a:latin typeface="Hind Vadodara Light"/>
                <a:ea typeface="Hind Vadodara Light"/>
                <a:cs typeface="Hind Vadodara Light"/>
                <a:sym typeface="Hind Vadodara Light"/>
              </a:rPr>
              <a:t>The R language is widely used among statisticians and data miners for developing statistical software and data analysis. Polls, data mining surveys, and studies of scholarly literature </a:t>
            </a:r>
            <a:endParaRPr sz="1400">
              <a:solidFill>
                <a:srgbClr val="383536"/>
              </a:solidFill>
              <a:latin typeface="Hind Vadodara Light"/>
              <a:ea typeface="Hind Vadodara Light"/>
              <a:cs typeface="Hind Vadodara Light"/>
              <a:sym typeface="Hind Vadodara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89328253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89328253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932826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d89328263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89328263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d893282630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8973f2da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8973f2da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AutoNum type="arabicPeriod"/>
            </a:pPr>
            <a:r>
              <a:rPr lang="en" sz="1000">
                <a:solidFill>
                  <a:srgbClr val="202124"/>
                </a:solidFill>
                <a:highlight>
                  <a:srgbClr val="FFFFFF"/>
                </a:highlight>
              </a:rPr>
              <a:t>Supply chain management - </a:t>
            </a:r>
            <a:r>
              <a:rPr b="1" lang="en" sz="1000">
                <a:solidFill>
                  <a:srgbClr val="202124"/>
                </a:solidFill>
                <a:highlight>
                  <a:srgbClr val="FFFFFF"/>
                </a:highlight>
              </a:rPr>
              <a:t>Forecasting</a:t>
            </a:r>
            <a:r>
              <a:rPr lang="en" sz="1000">
                <a:solidFill>
                  <a:srgbClr val="202124"/>
                </a:solidFill>
                <a:highlight>
                  <a:srgbClr val="FFFFFF"/>
                </a:highlight>
              </a:rPr>
              <a:t> can be used in supply chain management to ensure that the right product is at the right place at the right time. Accurate </a:t>
            </a:r>
            <a:r>
              <a:rPr b="1" lang="en" sz="1000">
                <a:solidFill>
                  <a:srgbClr val="202124"/>
                </a:solidFill>
                <a:highlight>
                  <a:srgbClr val="FFFFFF"/>
                </a:highlight>
              </a:rPr>
              <a:t>forecasting</a:t>
            </a:r>
            <a:r>
              <a:rPr lang="en" sz="1000">
                <a:solidFill>
                  <a:srgbClr val="202124"/>
                </a:solidFill>
                <a:highlight>
                  <a:srgbClr val="FFFFFF"/>
                </a:highlight>
              </a:rPr>
              <a:t> will help retailers reduce excess inventory and thus increase profit margin.</a:t>
            </a:r>
            <a:endParaRPr sz="1000">
              <a:solidFill>
                <a:srgbClr val="202124"/>
              </a:solidFill>
              <a:highlight>
                <a:srgbClr val="FFFFFF"/>
              </a:highlight>
            </a:endParaRPr>
          </a:p>
          <a:p>
            <a:pPr indent="-292100" lvl="0" marL="457200" rtl="0" algn="l">
              <a:lnSpc>
                <a:spcPct val="100000"/>
              </a:lnSpc>
              <a:spcBef>
                <a:spcPts val="0"/>
              </a:spcBef>
              <a:spcAft>
                <a:spcPts val="0"/>
              </a:spcAft>
              <a:buClr>
                <a:srgbClr val="202124"/>
              </a:buClr>
              <a:buSzPts val="1000"/>
              <a:buAutoNum type="arabicPeriod"/>
            </a:pPr>
            <a:r>
              <a:rPr lang="en" sz="1000">
                <a:solidFill>
                  <a:srgbClr val="202124"/>
                </a:solidFill>
                <a:highlight>
                  <a:srgbClr val="FFFFFF"/>
                </a:highlight>
              </a:rPr>
              <a:t>Cost estimation- </a:t>
            </a:r>
            <a:r>
              <a:rPr lang="en" sz="1000">
                <a:solidFill>
                  <a:srgbClr val="191919"/>
                </a:solidFill>
              </a:rPr>
              <a:t>Sales forecasting also helps businesses to estimate their costs and revenue accurately based on which they are able to predict their short-term and long-term performance.</a:t>
            </a:r>
            <a:endParaRPr sz="1000">
              <a:solidFill>
                <a:srgbClr val="191919"/>
              </a:solidFill>
            </a:endParaRPr>
          </a:p>
          <a:p>
            <a:pPr indent="-292100" lvl="0" marL="457200" rtl="0" algn="l">
              <a:lnSpc>
                <a:spcPct val="100000"/>
              </a:lnSpc>
              <a:spcBef>
                <a:spcPts val="0"/>
              </a:spcBef>
              <a:spcAft>
                <a:spcPts val="0"/>
              </a:spcAft>
              <a:buClr>
                <a:srgbClr val="202124"/>
              </a:buClr>
              <a:buSzPts val="1000"/>
              <a:buAutoNum type="arabicPeriod"/>
            </a:pPr>
            <a:r>
              <a:rPr lang="en" sz="1000">
                <a:solidFill>
                  <a:srgbClr val="202124"/>
                </a:solidFill>
                <a:highlight>
                  <a:srgbClr val="FFFFFF"/>
                </a:highlight>
              </a:rPr>
              <a:t>Resource Allocation- </a:t>
            </a:r>
            <a:r>
              <a:rPr lang="en" sz="1000">
                <a:solidFill>
                  <a:srgbClr val="191919"/>
                </a:solidFill>
              </a:rPr>
              <a:t>Sales forecasting allows companies to efficiently allocate resources for future growth and manage its cash flow.</a:t>
            </a:r>
            <a:endParaRPr sz="1000">
              <a:solidFill>
                <a:srgbClr val="191919"/>
              </a:solidFill>
            </a:endParaRPr>
          </a:p>
          <a:p>
            <a:pPr indent="-292100" lvl="0" marL="457200" rtl="0" algn="l">
              <a:lnSpc>
                <a:spcPct val="100000"/>
              </a:lnSpc>
              <a:spcBef>
                <a:spcPts val="0"/>
              </a:spcBef>
              <a:spcAft>
                <a:spcPts val="0"/>
              </a:spcAft>
              <a:buClr>
                <a:srgbClr val="202124"/>
              </a:buClr>
              <a:buSzPts val="1000"/>
              <a:buAutoNum type="arabicPeriod"/>
            </a:pPr>
            <a:r>
              <a:rPr lang="en" sz="1000">
                <a:solidFill>
                  <a:srgbClr val="202124"/>
                </a:solidFill>
                <a:highlight>
                  <a:srgbClr val="FFFFFF"/>
                </a:highlight>
              </a:rPr>
              <a:t>Better Decision Making- </a:t>
            </a:r>
            <a:r>
              <a:rPr lang="en" sz="1000">
                <a:solidFill>
                  <a:srgbClr val="191919"/>
                </a:solidFill>
              </a:rPr>
              <a:t>A sales forecast helps every business make better business decisions. It helps in overall business planning, budgeting, and risk management. </a:t>
            </a:r>
            <a:endParaRPr sz="1000">
              <a:solidFill>
                <a:srgbClr val="202124"/>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47"/>
          <p:cNvSpPr txBox="1"/>
          <p:nvPr>
            <p:ph type="ctrTitle"/>
          </p:nvPr>
        </p:nvSpPr>
        <p:spPr>
          <a:xfrm>
            <a:off x="2481725" y="1331450"/>
            <a:ext cx="4180500" cy="174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200"/>
              <a:buNone/>
              <a:defRPr sz="6000"/>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11" name="Google Shape;11;p47"/>
          <p:cNvSpPr txBox="1"/>
          <p:nvPr>
            <p:ph idx="1" type="subTitle"/>
          </p:nvPr>
        </p:nvSpPr>
        <p:spPr>
          <a:xfrm>
            <a:off x="3335000" y="3257551"/>
            <a:ext cx="2473800" cy="47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56"/>
          <p:cNvSpPr txBox="1"/>
          <p:nvPr>
            <p:ph type="ctrTitle"/>
          </p:nvPr>
        </p:nvSpPr>
        <p:spPr>
          <a:xfrm flipH="1">
            <a:off x="6552430" y="2010857"/>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67" name="Google Shape;67;p56"/>
          <p:cNvSpPr txBox="1"/>
          <p:nvPr>
            <p:ph idx="1" type="subTitle"/>
          </p:nvPr>
        </p:nvSpPr>
        <p:spPr>
          <a:xfrm flipH="1">
            <a:off x="6472706" y="2473075"/>
            <a:ext cx="17199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68" name="Google Shape;68;p56"/>
          <p:cNvSpPr txBox="1"/>
          <p:nvPr>
            <p:ph idx="2" type="ctrTitle"/>
          </p:nvPr>
        </p:nvSpPr>
        <p:spPr>
          <a:xfrm flipH="1">
            <a:off x="3791699" y="2463578"/>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69" name="Google Shape;69;p56"/>
          <p:cNvSpPr txBox="1"/>
          <p:nvPr>
            <p:ph idx="3" type="subTitle"/>
          </p:nvPr>
        </p:nvSpPr>
        <p:spPr>
          <a:xfrm flipH="1">
            <a:off x="3791699" y="2938421"/>
            <a:ext cx="15606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70" name="Google Shape;70;p56"/>
          <p:cNvSpPr txBox="1"/>
          <p:nvPr>
            <p:ph idx="4" type="ctrTitle"/>
          </p:nvPr>
        </p:nvSpPr>
        <p:spPr>
          <a:xfrm flipH="1">
            <a:off x="1071599" y="2010857"/>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71" name="Google Shape;71;p56"/>
          <p:cNvSpPr txBox="1"/>
          <p:nvPr>
            <p:ph idx="5" type="subTitle"/>
          </p:nvPr>
        </p:nvSpPr>
        <p:spPr>
          <a:xfrm flipH="1">
            <a:off x="1071600" y="2473075"/>
            <a:ext cx="15606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72" name="Google Shape;72;p56"/>
          <p:cNvSpPr txBox="1"/>
          <p:nvPr>
            <p:ph idx="6"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73" name="Google Shape;73;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57"/>
          <p:cNvSpPr txBox="1"/>
          <p:nvPr>
            <p:ph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76" name="Google Shape;7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58"/>
          <p:cNvSpPr txBox="1"/>
          <p:nvPr>
            <p:ph type="ctrTitle"/>
          </p:nvPr>
        </p:nvSpPr>
        <p:spPr>
          <a:xfrm flipH="1">
            <a:off x="2543653" y="1245955"/>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79" name="Google Shape;79;p58"/>
          <p:cNvSpPr txBox="1"/>
          <p:nvPr>
            <p:ph idx="1" type="subTitle"/>
          </p:nvPr>
        </p:nvSpPr>
        <p:spPr>
          <a:xfrm flipH="1">
            <a:off x="2266603" y="1627785"/>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0" name="Google Shape;80;p58"/>
          <p:cNvSpPr txBox="1"/>
          <p:nvPr>
            <p:ph idx="2" type="ctrTitle"/>
          </p:nvPr>
        </p:nvSpPr>
        <p:spPr>
          <a:xfrm flipH="1">
            <a:off x="2543653" y="3575283"/>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81" name="Google Shape;81;p58"/>
          <p:cNvSpPr txBox="1"/>
          <p:nvPr>
            <p:ph idx="3" type="subTitle"/>
          </p:nvPr>
        </p:nvSpPr>
        <p:spPr>
          <a:xfrm flipH="1">
            <a:off x="2266608" y="3958300"/>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2" name="Google Shape;82;p58"/>
          <p:cNvSpPr txBox="1"/>
          <p:nvPr>
            <p:ph idx="4" type="ctrTitle"/>
          </p:nvPr>
        </p:nvSpPr>
        <p:spPr>
          <a:xfrm flipH="1">
            <a:off x="2543653" y="2410347"/>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83" name="Google Shape;83;p58"/>
          <p:cNvSpPr txBox="1"/>
          <p:nvPr>
            <p:ph idx="5" type="subTitle"/>
          </p:nvPr>
        </p:nvSpPr>
        <p:spPr>
          <a:xfrm flipH="1">
            <a:off x="2266608" y="2792175"/>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4" name="Google Shape;84;p58"/>
          <p:cNvSpPr txBox="1"/>
          <p:nvPr>
            <p:ph idx="6" type="ctrTitle"/>
          </p:nvPr>
        </p:nvSpPr>
        <p:spPr>
          <a:xfrm flipH="1">
            <a:off x="5039747" y="2410346"/>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85" name="Google Shape;85;p58"/>
          <p:cNvSpPr txBox="1"/>
          <p:nvPr>
            <p:ph idx="7" type="subTitle"/>
          </p:nvPr>
        </p:nvSpPr>
        <p:spPr>
          <a:xfrm flipH="1">
            <a:off x="4762697" y="2793356"/>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6" name="Google Shape;86;p58"/>
          <p:cNvSpPr txBox="1"/>
          <p:nvPr>
            <p:ph idx="8" type="ctrTitle"/>
          </p:nvPr>
        </p:nvSpPr>
        <p:spPr>
          <a:xfrm flipH="1">
            <a:off x="5039747" y="3575283"/>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87" name="Google Shape;87;p58"/>
          <p:cNvSpPr txBox="1"/>
          <p:nvPr>
            <p:ph idx="9" type="subTitle"/>
          </p:nvPr>
        </p:nvSpPr>
        <p:spPr>
          <a:xfrm flipH="1">
            <a:off x="4762697" y="3958293"/>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8" name="Google Shape;88;p58"/>
          <p:cNvSpPr txBox="1"/>
          <p:nvPr>
            <p:ph idx="13" type="ctrTitle"/>
          </p:nvPr>
        </p:nvSpPr>
        <p:spPr>
          <a:xfrm flipH="1">
            <a:off x="5039747" y="1245955"/>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89" name="Google Shape;89;p58"/>
          <p:cNvSpPr txBox="1"/>
          <p:nvPr>
            <p:ph idx="14" type="subTitle"/>
          </p:nvPr>
        </p:nvSpPr>
        <p:spPr>
          <a:xfrm flipH="1">
            <a:off x="4762697" y="1627785"/>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0" name="Google Shape;90;p58"/>
          <p:cNvSpPr txBox="1"/>
          <p:nvPr>
            <p:ph idx="15"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91" name="Google Shape;9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59"/>
          <p:cNvSpPr txBox="1"/>
          <p:nvPr>
            <p:ph type="ctrTitle"/>
          </p:nvPr>
        </p:nvSpPr>
        <p:spPr>
          <a:xfrm>
            <a:off x="619650" y="2247705"/>
            <a:ext cx="2559900" cy="75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6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4" name="Google Shape;94;p59"/>
          <p:cNvSpPr txBox="1"/>
          <p:nvPr>
            <p:ph idx="1" type="subTitle"/>
          </p:nvPr>
        </p:nvSpPr>
        <p:spPr>
          <a:xfrm>
            <a:off x="619650" y="2837337"/>
            <a:ext cx="25599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95" name="Google Shape;95;p59"/>
          <p:cNvSpPr txBox="1"/>
          <p:nvPr>
            <p:ph idx="2" type="title"/>
          </p:nvPr>
        </p:nvSpPr>
        <p:spPr>
          <a:xfrm>
            <a:off x="4145650" y="2884438"/>
            <a:ext cx="22407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7200">
                <a:solidFill>
                  <a:schemeClr val="lt1"/>
                </a:solidFill>
              </a:defRPr>
            </a:lvl1pPr>
            <a:lvl2pPr lvl="1"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
        <p:nvSpPr>
          <p:cNvPr id="96" name="Google Shape;9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60"/>
          <p:cNvSpPr txBox="1"/>
          <p:nvPr>
            <p:ph type="ctrTitle"/>
          </p:nvPr>
        </p:nvSpPr>
        <p:spPr>
          <a:xfrm flipH="1">
            <a:off x="5126168" y="3534082"/>
            <a:ext cx="18693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99" name="Google Shape;99;p60"/>
          <p:cNvSpPr txBox="1"/>
          <p:nvPr>
            <p:ph idx="1" type="subTitle"/>
          </p:nvPr>
        </p:nvSpPr>
        <p:spPr>
          <a:xfrm flipH="1">
            <a:off x="5126168" y="2966850"/>
            <a:ext cx="18693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00" name="Google Shape;100;p60"/>
          <p:cNvSpPr txBox="1"/>
          <p:nvPr>
            <p:ph idx="2" type="ctrTitle"/>
          </p:nvPr>
        </p:nvSpPr>
        <p:spPr>
          <a:xfrm flipH="1">
            <a:off x="5150318" y="2085436"/>
            <a:ext cx="1821000" cy="45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01" name="Google Shape;101;p60"/>
          <p:cNvSpPr txBox="1"/>
          <p:nvPr>
            <p:ph idx="3" type="subTitle"/>
          </p:nvPr>
        </p:nvSpPr>
        <p:spPr>
          <a:xfrm flipH="1">
            <a:off x="5126168" y="1517150"/>
            <a:ext cx="18693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02" name="Google Shape;102;p60"/>
          <p:cNvSpPr txBox="1"/>
          <p:nvPr>
            <p:ph idx="4" type="ctrTitle"/>
          </p:nvPr>
        </p:nvSpPr>
        <p:spPr>
          <a:xfrm flipH="1">
            <a:off x="2241967" y="2088936"/>
            <a:ext cx="1793700" cy="45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03" name="Google Shape;103;p60"/>
          <p:cNvSpPr txBox="1"/>
          <p:nvPr>
            <p:ph idx="5" type="subTitle"/>
          </p:nvPr>
        </p:nvSpPr>
        <p:spPr>
          <a:xfrm flipH="1">
            <a:off x="2204167" y="1517160"/>
            <a:ext cx="18693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04" name="Google Shape;104;p60"/>
          <p:cNvSpPr txBox="1"/>
          <p:nvPr>
            <p:ph idx="6" type="ctrTitle"/>
          </p:nvPr>
        </p:nvSpPr>
        <p:spPr>
          <a:xfrm flipH="1">
            <a:off x="2204167" y="3534082"/>
            <a:ext cx="18693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05" name="Google Shape;105;p60"/>
          <p:cNvSpPr txBox="1"/>
          <p:nvPr>
            <p:ph idx="7" type="subTitle"/>
          </p:nvPr>
        </p:nvSpPr>
        <p:spPr>
          <a:xfrm flipH="1">
            <a:off x="2204167" y="2966850"/>
            <a:ext cx="18693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06" name="Google Shape;106;p60"/>
          <p:cNvSpPr txBox="1"/>
          <p:nvPr>
            <p:ph idx="8"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107" name="Google Shape;107;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61"/>
          <p:cNvSpPr txBox="1"/>
          <p:nvPr>
            <p:ph type="title"/>
          </p:nvPr>
        </p:nvSpPr>
        <p:spPr>
          <a:xfrm>
            <a:off x="2208600" y="1016100"/>
            <a:ext cx="4726800" cy="31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500">
                <a:solidFill>
                  <a:schemeClr val="accen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0" name="Google Shape;11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62"/>
          <p:cNvSpPr txBox="1"/>
          <p:nvPr>
            <p:ph type="ctrTitle"/>
          </p:nvPr>
        </p:nvSpPr>
        <p:spPr>
          <a:xfrm flipH="1">
            <a:off x="4847211" y="2553180"/>
            <a:ext cx="3690300" cy="453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6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3" name="Google Shape;113;p62"/>
          <p:cNvSpPr txBox="1"/>
          <p:nvPr>
            <p:ph idx="1" type="subTitle"/>
          </p:nvPr>
        </p:nvSpPr>
        <p:spPr>
          <a:xfrm flipH="1">
            <a:off x="5977611" y="2837721"/>
            <a:ext cx="25599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14" name="Google Shape;114;p62"/>
          <p:cNvSpPr txBox="1"/>
          <p:nvPr>
            <p:ph idx="2" type="title"/>
          </p:nvPr>
        </p:nvSpPr>
        <p:spPr>
          <a:xfrm flipH="1">
            <a:off x="2133750" y="2079350"/>
            <a:ext cx="20001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7200">
                <a:solidFill>
                  <a:schemeClr val="lt1"/>
                </a:solidFill>
              </a:defRPr>
            </a:lvl1pPr>
            <a:lvl2pPr lvl="1"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p:txBody>
      </p:sp>
      <p:sp>
        <p:nvSpPr>
          <p:cNvPr id="115" name="Google Shape;115;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63"/>
          <p:cNvSpPr txBox="1"/>
          <p:nvPr>
            <p:ph type="ctrTitle"/>
          </p:nvPr>
        </p:nvSpPr>
        <p:spPr>
          <a:xfrm flipH="1">
            <a:off x="5408076" y="1087185"/>
            <a:ext cx="22500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1"/>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18" name="Google Shape;118;p63"/>
          <p:cNvSpPr txBox="1"/>
          <p:nvPr>
            <p:ph idx="1" type="subTitle"/>
          </p:nvPr>
        </p:nvSpPr>
        <p:spPr>
          <a:xfrm flipH="1">
            <a:off x="1483662" y="4161895"/>
            <a:ext cx="22500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9" name="Google Shape;119;p63"/>
          <p:cNvSpPr txBox="1"/>
          <p:nvPr>
            <p:ph idx="2" type="ctrTitle"/>
          </p:nvPr>
        </p:nvSpPr>
        <p:spPr>
          <a:xfrm flipH="1">
            <a:off x="1505901" y="3702014"/>
            <a:ext cx="2205600" cy="62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1"/>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20" name="Google Shape;120;p63"/>
          <p:cNvSpPr txBox="1"/>
          <p:nvPr>
            <p:ph idx="3" type="subTitle"/>
          </p:nvPr>
        </p:nvSpPr>
        <p:spPr>
          <a:xfrm flipH="1">
            <a:off x="5408076" y="1497548"/>
            <a:ext cx="22500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21" name="Google Shape;121;p63"/>
          <p:cNvSpPr txBox="1"/>
          <p:nvPr>
            <p:ph idx="4"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122" name="Google Shape;122;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64"/>
          <p:cNvSpPr txBox="1"/>
          <p:nvPr>
            <p:ph type="ctrTitle"/>
          </p:nvPr>
        </p:nvSpPr>
        <p:spPr>
          <a:xfrm flipH="1">
            <a:off x="2726850" y="2897239"/>
            <a:ext cx="3690300" cy="45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6000">
                <a:solidFill>
                  <a:schemeClr val="accent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5" name="Google Shape;125;p64"/>
          <p:cNvSpPr txBox="1"/>
          <p:nvPr>
            <p:ph idx="1" type="subTitle"/>
          </p:nvPr>
        </p:nvSpPr>
        <p:spPr>
          <a:xfrm flipH="1">
            <a:off x="3292050" y="3488360"/>
            <a:ext cx="25599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6" name="Google Shape;126;p64"/>
          <p:cNvSpPr txBox="1"/>
          <p:nvPr>
            <p:ph idx="2" type="title"/>
          </p:nvPr>
        </p:nvSpPr>
        <p:spPr>
          <a:xfrm flipH="1">
            <a:off x="3451650" y="1351346"/>
            <a:ext cx="22407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7200">
                <a:solidFill>
                  <a:schemeClr val="lt1"/>
                </a:solidFill>
              </a:defRPr>
            </a:lvl1pPr>
            <a:lvl2pPr lvl="1"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p:txBody>
      </p:sp>
      <p:sp>
        <p:nvSpPr>
          <p:cNvPr id="127" name="Google Shape;127;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65"/>
          <p:cNvSpPr txBox="1"/>
          <p:nvPr>
            <p:ph type="title"/>
          </p:nvPr>
        </p:nvSpPr>
        <p:spPr>
          <a:xfrm>
            <a:off x="625025" y="35533"/>
            <a:ext cx="4045200" cy="148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7200">
                <a:solidFill>
                  <a:schemeClr val="accen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0" name="Google Shape;130;p65"/>
          <p:cNvSpPr txBox="1"/>
          <p:nvPr>
            <p:ph idx="1" type="subTitle"/>
          </p:nvPr>
        </p:nvSpPr>
        <p:spPr>
          <a:xfrm>
            <a:off x="625025" y="1331190"/>
            <a:ext cx="3375300" cy="143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1" name="Google Shape;131;p65"/>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0"/>
              </a:spcAft>
              <a:buClr>
                <a:srgbClr val="000000"/>
              </a:buClr>
              <a:buSzPts val="1000"/>
              <a:buFont typeface="Arial"/>
              <a:buNone/>
            </a:pPr>
            <a:r>
              <a:rPr b="0" i="0" lang="en" sz="1000" u="none" cap="none" strike="noStrike">
                <a:solidFill>
                  <a:schemeClr val="dk1"/>
                </a:solidFill>
                <a:latin typeface="Hind Vadodara Light"/>
                <a:ea typeface="Hind Vadodara Light"/>
                <a:cs typeface="Hind Vadodara Light"/>
                <a:sym typeface="Hind Vadodara Light"/>
              </a:rPr>
              <a:t>CREDITS: This presentation template was created by </a:t>
            </a:r>
            <a:r>
              <a:rPr b="0" i="0" lang="en" sz="1000" u="none" cap="none" strike="noStrike">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b="0" i="0" lang="en" sz="1000" u="none" cap="none" strike="noStrike">
                <a:solidFill>
                  <a:schemeClr val="dk1"/>
                </a:solidFill>
                <a:latin typeface="Hind Vadodara Light"/>
                <a:ea typeface="Hind Vadodara Light"/>
                <a:cs typeface="Hind Vadodara Light"/>
                <a:sym typeface="Hind Vadodara Light"/>
              </a:rPr>
              <a:t>, including icons by </a:t>
            </a:r>
            <a:r>
              <a:rPr b="0" i="0" lang="en" sz="1000" u="none" cap="none" strike="noStrike">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b="0" i="0" lang="en" sz="1000" u="none" cap="none" strike="noStrike">
                <a:solidFill>
                  <a:schemeClr val="dk1"/>
                </a:solidFill>
                <a:latin typeface="Hind Vadodara Light"/>
                <a:ea typeface="Hind Vadodara Light"/>
                <a:cs typeface="Hind Vadodara Light"/>
                <a:sym typeface="Hind Vadodara Light"/>
              </a:rPr>
              <a:t>, and infographics &amp; images by </a:t>
            </a:r>
            <a:r>
              <a:rPr b="0" i="0" lang="en" sz="1000" u="none" cap="none" strike="noStrike">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b="0" i="0" sz="1400" u="none" cap="none" strike="noStrike">
              <a:solidFill>
                <a:schemeClr val="dk1"/>
              </a:solidFill>
              <a:latin typeface="Hind Vadodara Medium"/>
              <a:ea typeface="Hind Vadodara Medium"/>
              <a:cs typeface="Hind Vadodara Medium"/>
              <a:sym typeface="Hind Vadodara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ind Vadodara Light"/>
              <a:ea typeface="Hind Vadodara Light"/>
              <a:cs typeface="Hind Vadodara Light"/>
              <a:sym typeface="Hind Vadodara Light"/>
            </a:endParaRPr>
          </a:p>
          <a:p>
            <a:pPr indent="0" lvl="0" marL="0" marR="0" rtl="0" algn="l">
              <a:lnSpc>
                <a:spcPct val="115000"/>
              </a:lnSpc>
              <a:spcBef>
                <a:spcPts val="300"/>
              </a:spcBef>
              <a:spcAft>
                <a:spcPts val="0"/>
              </a:spcAft>
              <a:buClr>
                <a:srgbClr val="000000"/>
              </a:buClr>
              <a:buSzPts val="1000"/>
              <a:buFont typeface="Arial"/>
              <a:buNone/>
            </a:pPr>
            <a:r>
              <a:t/>
            </a:r>
            <a:endParaRPr b="0" i="0" sz="1000" u="none" cap="none" strike="noStrike">
              <a:solidFill>
                <a:schemeClr val="dk1"/>
              </a:solidFill>
              <a:latin typeface="Hind Vadodara Light"/>
              <a:ea typeface="Hind Vadodara Light"/>
              <a:cs typeface="Hind Vadodara Light"/>
              <a:sym typeface="Hind Vadodara Light"/>
            </a:endParaRPr>
          </a:p>
        </p:txBody>
      </p:sp>
      <p:sp>
        <p:nvSpPr>
          <p:cNvPr id="132" name="Google Shape;13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8"/>
          <p:cNvSpPr txBox="1"/>
          <p:nvPr>
            <p:ph idx="1" type="subTitle"/>
          </p:nvPr>
        </p:nvSpPr>
        <p:spPr>
          <a:xfrm flipH="1">
            <a:off x="546575" y="2518225"/>
            <a:ext cx="8050800" cy="188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1200"/>
              <a:buFont typeface="Raleway"/>
              <a:buAutoNum type="arabicPeriod"/>
              <a:defRPr sz="1200"/>
            </a:lvl1pPr>
            <a:lvl2pPr lvl="1" algn="ctr">
              <a:lnSpc>
                <a:spcPct val="100000"/>
              </a:lnSpc>
              <a:spcBef>
                <a:spcPts val="0"/>
              </a:spcBef>
              <a:spcAft>
                <a:spcPts val="0"/>
              </a:spcAft>
              <a:buClr>
                <a:srgbClr val="434343"/>
              </a:buClr>
              <a:buSzPts val="1200"/>
              <a:buFont typeface="Roboto Condensed Light"/>
              <a:buAutoNum type="alphaLcPeriod"/>
              <a:defRPr sz="1200"/>
            </a:lvl2pPr>
            <a:lvl3pPr lvl="2" algn="ctr">
              <a:lnSpc>
                <a:spcPct val="100000"/>
              </a:lnSpc>
              <a:spcBef>
                <a:spcPts val="0"/>
              </a:spcBef>
              <a:spcAft>
                <a:spcPts val="0"/>
              </a:spcAft>
              <a:buClr>
                <a:srgbClr val="434343"/>
              </a:buClr>
              <a:buSzPts val="1200"/>
              <a:buFont typeface="Roboto Condensed Light"/>
              <a:buAutoNum type="romanLcPeriod"/>
              <a:defRPr sz="1200"/>
            </a:lvl3pPr>
            <a:lvl4pPr lvl="3" algn="ctr">
              <a:lnSpc>
                <a:spcPct val="100000"/>
              </a:lnSpc>
              <a:spcBef>
                <a:spcPts val="0"/>
              </a:spcBef>
              <a:spcAft>
                <a:spcPts val="0"/>
              </a:spcAft>
              <a:buClr>
                <a:srgbClr val="434343"/>
              </a:buClr>
              <a:buSzPts val="1200"/>
              <a:buFont typeface="Roboto Condensed Light"/>
              <a:buAutoNum type="arabicPeriod"/>
              <a:defRPr sz="1200"/>
            </a:lvl4pPr>
            <a:lvl5pPr lvl="4" algn="ctr">
              <a:lnSpc>
                <a:spcPct val="100000"/>
              </a:lnSpc>
              <a:spcBef>
                <a:spcPts val="0"/>
              </a:spcBef>
              <a:spcAft>
                <a:spcPts val="0"/>
              </a:spcAft>
              <a:buClr>
                <a:srgbClr val="434343"/>
              </a:buClr>
              <a:buSzPts val="1200"/>
              <a:buFont typeface="Roboto Condensed Light"/>
              <a:buAutoNum type="alphaLcPeriod"/>
              <a:defRPr sz="1200"/>
            </a:lvl5pPr>
            <a:lvl6pPr lvl="5" algn="ctr">
              <a:lnSpc>
                <a:spcPct val="100000"/>
              </a:lnSpc>
              <a:spcBef>
                <a:spcPts val="0"/>
              </a:spcBef>
              <a:spcAft>
                <a:spcPts val="0"/>
              </a:spcAft>
              <a:buClr>
                <a:srgbClr val="434343"/>
              </a:buClr>
              <a:buSzPts val="1200"/>
              <a:buFont typeface="Roboto Condensed Light"/>
              <a:buAutoNum type="romanLcPeriod"/>
              <a:defRPr sz="1200"/>
            </a:lvl6pPr>
            <a:lvl7pPr lvl="6" algn="ctr">
              <a:lnSpc>
                <a:spcPct val="100000"/>
              </a:lnSpc>
              <a:spcBef>
                <a:spcPts val="0"/>
              </a:spcBef>
              <a:spcAft>
                <a:spcPts val="0"/>
              </a:spcAft>
              <a:buClr>
                <a:srgbClr val="434343"/>
              </a:buClr>
              <a:buSzPts val="1200"/>
              <a:buFont typeface="Roboto Condensed Light"/>
              <a:buAutoNum type="arabicPeriod"/>
              <a:defRPr sz="1200"/>
            </a:lvl7pPr>
            <a:lvl8pPr lvl="7" algn="ctr">
              <a:lnSpc>
                <a:spcPct val="100000"/>
              </a:lnSpc>
              <a:spcBef>
                <a:spcPts val="0"/>
              </a:spcBef>
              <a:spcAft>
                <a:spcPts val="0"/>
              </a:spcAft>
              <a:buClr>
                <a:srgbClr val="434343"/>
              </a:buClr>
              <a:buSzPts val="1200"/>
              <a:buFont typeface="Roboto Condensed Light"/>
              <a:buAutoNum type="alphaLcPeriod"/>
              <a:defRPr sz="1200"/>
            </a:lvl8pPr>
            <a:lvl9pPr lvl="8"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5" name="Google Shape;15;p48"/>
          <p:cNvSpPr txBox="1"/>
          <p:nvPr>
            <p:ph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16" name="Google Shape;1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solidFill>
          <a:schemeClr val="lt2"/>
        </a:solidFill>
      </p:bgPr>
    </p:bg>
    <p:spTree>
      <p:nvGrpSpPr>
        <p:cNvPr id="133" name="Shape 133"/>
        <p:cNvGrpSpPr/>
        <p:nvPr/>
      </p:nvGrpSpPr>
      <p:grpSpPr>
        <a:xfrm>
          <a:off x="0" y="0"/>
          <a:ext cx="0" cy="0"/>
          <a:chOff x="0" y="0"/>
          <a:chExt cx="0" cy="0"/>
        </a:xfrm>
      </p:grpSpPr>
      <p:sp>
        <p:nvSpPr>
          <p:cNvPr id="134" name="Google Shape;134;p66"/>
          <p:cNvSpPr txBox="1"/>
          <p:nvPr>
            <p:ph idx="1" type="body"/>
          </p:nvPr>
        </p:nvSpPr>
        <p:spPr>
          <a:xfrm>
            <a:off x="2069575" y="1357150"/>
            <a:ext cx="5140200" cy="34164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accent2"/>
              </a:buClr>
              <a:buSzPts val="1600"/>
              <a:buFont typeface="Nunito Light"/>
              <a:buChar char="●"/>
              <a:defRPr sz="1400"/>
            </a:lvl1pPr>
            <a:lvl2pPr indent="-330200" lvl="1" marL="914400" algn="l">
              <a:lnSpc>
                <a:spcPct val="115000"/>
              </a:lnSpc>
              <a:spcBef>
                <a:spcPts val="1600"/>
              </a:spcBef>
              <a:spcAft>
                <a:spcPts val="0"/>
              </a:spcAft>
              <a:buSzPts val="1600"/>
              <a:buFont typeface="Nunito Light"/>
              <a:buChar char="○"/>
              <a:defRPr/>
            </a:lvl2pPr>
            <a:lvl3pPr indent="-323850" lvl="2" marL="1371600" algn="l">
              <a:lnSpc>
                <a:spcPct val="115000"/>
              </a:lnSpc>
              <a:spcBef>
                <a:spcPts val="1600"/>
              </a:spcBef>
              <a:spcAft>
                <a:spcPts val="0"/>
              </a:spcAft>
              <a:buSzPts val="1500"/>
              <a:buFont typeface="Nunito Light"/>
              <a:buChar char="■"/>
              <a:defRPr/>
            </a:lvl3pPr>
            <a:lvl4pPr indent="-323850" lvl="3" marL="1828800" algn="l">
              <a:lnSpc>
                <a:spcPct val="115000"/>
              </a:lnSpc>
              <a:spcBef>
                <a:spcPts val="1600"/>
              </a:spcBef>
              <a:spcAft>
                <a:spcPts val="0"/>
              </a:spcAft>
              <a:buSzPts val="1500"/>
              <a:buFont typeface="Nunito Light"/>
              <a:buChar char="●"/>
              <a:defRPr/>
            </a:lvl4pPr>
            <a:lvl5pPr indent="-304800" lvl="4" marL="2286000" algn="l">
              <a:lnSpc>
                <a:spcPct val="115000"/>
              </a:lnSpc>
              <a:spcBef>
                <a:spcPts val="1600"/>
              </a:spcBef>
              <a:spcAft>
                <a:spcPts val="0"/>
              </a:spcAft>
              <a:buSzPts val="1200"/>
              <a:buFont typeface="Nunito Light"/>
              <a:buChar char="○"/>
              <a:defRPr/>
            </a:lvl5pPr>
            <a:lvl6pPr indent="-304800" lvl="5" marL="2743200" algn="l">
              <a:lnSpc>
                <a:spcPct val="115000"/>
              </a:lnSpc>
              <a:spcBef>
                <a:spcPts val="1600"/>
              </a:spcBef>
              <a:spcAft>
                <a:spcPts val="0"/>
              </a:spcAft>
              <a:buSzPts val="1200"/>
              <a:buFont typeface="Nunito Light"/>
              <a:buChar char="■"/>
              <a:defRPr/>
            </a:lvl6pPr>
            <a:lvl7pPr indent="-311150" lvl="6" marL="3200400" algn="l">
              <a:lnSpc>
                <a:spcPct val="115000"/>
              </a:lnSpc>
              <a:spcBef>
                <a:spcPts val="1600"/>
              </a:spcBef>
              <a:spcAft>
                <a:spcPts val="0"/>
              </a:spcAft>
              <a:buSzPts val="1300"/>
              <a:buFont typeface="Nunito Light"/>
              <a:buChar char="●"/>
              <a:defRPr/>
            </a:lvl7pPr>
            <a:lvl8pPr indent="-311150" lvl="7" marL="3657600" algn="l">
              <a:lnSpc>
                <a:spcPct val="115000"/>
              </a:lnSpc>
              <a:spcBef>
                <a:spcPts val="1600"/>
              </a:spcBef>
              <a:spcAft>
                <a:spcPts val="0"/>
              </a:spcAft>
              <a:buSzPts val="1300"/>
              <a:buFont typeface="Nunito Light"/>
              <a:buChar char="○"/>
              <a:defRPr/>
            </a:lvl8pPr>
            <a:lvl9pPr indent="-304800" lvl="8" marL="4114800" algn="l">
              <a:lnSpc>
                <a:spcPct val="115000"/>
              </a:lnSpc>
              <a:spcBef>
                <a:spcPts val="1600"/>
              </a:spcBef>
              <a:spcAft>
                <a:spcPts val="1600"/>
              </a:spcAft>
              <a:buSzPts val="1200"/>
              <a:buFont typeface="Nunito Light"/>
              <a:buChar char="■"/>
              <a:defRPr/>
            </a:lvl9pPr>
          </a:lstStyle>
          <a:p/>
        </p:txBody>
      </p:sp>
      <p:sp>
        <p:nvSpPr>
          <p:cNvPr id="135" name="Google Shape;135;p66"/>
          <p:cNvSpPr txBox="1"/>
          <p:nvPr>
            <p:ph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136" name="Google Shape;13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69"/>
          <p:cNvSpPr txBox="1"/>
          <p:nvPr>
            <p:ph type="title"/>
          </p:nvPr>
        </p:nvSpPr>
        <p:spPr>
          <a:xfrm>
            <a:off x="625025" y="35533"/>
            <a:ext cx="4045200" cy="148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7200">
                <a:solidFill>
                  <a:schemeClr val="accen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9" name="Google Shape;139;p69"/>
          <p:cNvSpPr txBox="1"/>
          <p:nvPr>
            <p:ph idx="1" type="subTitle"/>
          </p:nvPr>
        </p:nvSpPr>
        <p:spPr>
          <a:xfrm>
            <a:off x="625025" y="1331190"/>
            <a:ext cx="3375300" cy="143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0" name="Google Shape;140;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solidFill>
          <a:schemeClr val="lt2"/>
        </a:solidFill>
      </p:bgPr>
    </p:bg>
    <p:spTree>
      <p:nvGrpSpPr>
        <p:cNvPr id="141" name="Shape 141"/>
        <p:cNvGrpSpPr/>
        <p:nvPr/>
      </p:nvGrpSpPr>
      <p:grpSpPr>
        <a:xfrm>
          <a:off x="0" y="0"/>
          <a:ext cx="0" cy="0"/>
          <a:chOff x="0" y="0"/>
          <a:chExt cx="0" cy="0"/>
        </a:xfrm>
      </p:grpSpPr>
      <p:sp>
        <p:nvSpPr>
          <p:cNvPr id="142" name="Google Shape;14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3" name="Shape 143"/>
        <p:cNvGrpSpPr/>
        <p:nvPr/>
      </p:nvGrpSpPr>
      <p:grpSpPr>
        <a:xfrm>
          <a:off x="0" y="0"/>
          <a:ext cx="0" cy="0"/>
          <a:chOff x="0" y="0"/>
          <a:chExt cx="0" cy="0"/>
        </a:xfrm>
      </p:grpSpPr>
      <p:sp>
        <p:nvSpPr>
          <p:cNvPr id="144" name="Google Shape;144;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9"/>
          <p:cNvSpPr txBox="1"/>
          <p:nvPr>
            <p:ph type="ctrTitle"/>
          </p:nvPr>
        </p:nvSpPr>
        <p:spPr>
          <a:xfrm flipH="1">
            <a:off x="773250" y="1735721"/>
            <a:ext cx="25041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solidFill>
                  <a:schemeClr val="accent1"/>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9" name="Google Shape;19;p49"/>
          <p:cNvSpPr txBox="1"/>
          <p:nvPr>
            <p:ph idx="1" type="subTitle"/>
          </p:nvPr>
        </p:nvSpPr>
        <p:spPr>
          <a:xfrm flipH="1">
            <a:off x="773250" y="2243946"/>
            <a:ext cx="2504100" cy="74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 name="Google Shape;20;p49"/>
          <p:cNvSpPr txBox="1"/>
          <p:nvPr>
            <p:ph idx="2" type="title"/>
          </p:nvPr>
        </p:nvSpPr>
        <p:spPr>
          <a:xfrm>
            <a:off x="1760724" y="1238601"/>
            <a:ext cx="5292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lvl1pPr>
            <a:lvl2pPr lvl="1"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p:txBody>
      </p:sp>
      <p:sp>
        <p:nvSpPr>
          <p:cNvPr id="21" name="Google Shape;21;p49"/>
          <p:cNvSpPr txBox="1"/>
          <p:nvPr>
            <p:ph idx="3" type="ctrTitle"/>
          </p:nvPr>
        </p:nvSpPr>
        <p:spPr>
          <a:xfrm flipH="1">
            <a:off x="3379651" y="1735789"/>
            <a:ext cx="23847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solidFill>
                  <a:schemeClr val="accent1"/>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22" name="Google Shape;22;p49"/>
          <p:cNvSpPr txBox="1"/>
          <p:nvPr>
            <p:ph idx="4" type="subTitle"/>
          </p:nvPr>
        </p:nvSpPr>
        <p:spPr>
          <a:xfrm flipH="1">
            <a:off x="3277350" y="2243949"/>
            <a:ext cx="2589300" cy="74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 name="Google Shape;23;p49"/>
          <p:cNvSpPr txBox="1"/>
          <p:nvPr>
            <p:ph idx="5" type="title"/>
          </p:nvPr>
        </p:nvSpPr>
        <p:spPr>
          <a:xfrm>
            <a:off x="4098299" y="1238612"/>
            <a:ext cx="947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lvl1pPr>
            <a:lvl2pPr lvl="1"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p:txBody>
      </p:sp>
      <p:sp>
        <p:nvSpPr>
          <p:cNvPr id="24" name="Google Shape;24;p49"/>
          <p:cNvSpPr txBox="1"/>
          <p:nvPr>
            <p:ph idx="6" type="ctrTitle"/>
          </p:nvPr>
        </p:nvSpPr>
        <p:spPr>
          <a:xfrm flipH="1">
            <a:off x="5792712" y="1742097"/>
            <a:ext cx="24531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solidFill>
                  <a:schemeClr val="accent1"/>
                </a:solidFill>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25" name="Google Shape;25;p49"/>
          <p:cNvSpPr txBox="1"/>
          <p:nvPr>
            <p:ph idx="7" type="subTitle"/>
          </p:nvPr>
        </p:nvSpPr>
        <p:spPr>
          <a:xfrm flipH="1">
            <a:off x="5724613" y="2243940"/>
            <a:ext cx="2589300" cy="74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6" name="Google Shape;26;p49"/>
          <p:cNvSpPr txBox="1"/>
          <p:nvPr>
            <p:ph idx="8" type="title"/>
          </p:nvPr>
        </p:nvSpPr>
        <p:spPr>
          <a:xfrm>
            <a:off x="6492612" y="1239070"/>
            <a:ext cx="1053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lvl1pPr>
            <a:lvl2pPr lvl="1"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p:txBody>
      </p:sp>
      <p:sp>
        <p:nvSpPr>
          <p:cNvPr id="27" name="Google Shape;27;p49"/>
          <p:cNvSpPr txBox="1"/>
          <p:nvPr>
            <p:ph idx="9" type="ctrTitle"/>
          </p:nvPr>
        </p:nvSpPr>
        <p:spPr>
          <a:xfrm flipH="1">
            <a:off x="2042356" y="3407989"/>
            <a:ext cx="24531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solidFill>
                  <a:schemeClr val="accent1"/>
                </a:solidFill>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28" name="Google Shape;28;p49"/>
          <p:cNvSpPr txBox="1"/>
          <p:nvPr>
            <p:ph idx="13" type="subTitle"/>
          </p:nvPr>
        </p:nvSpPr>
        <p:spPr>
          <a:xfrm flipH="1">
            <a:off x="2042356" y="3918766"/>
            <a:ext cx="24531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9" name="Google Shape;29;p49"/>
          <p:cNvSpPr txBox="1"/>
          <p:nvPr>
            <p:ph idx="14" type="title"/>
          </p:nvPr>
        </p:nvSpPr>
        <p:spPr>
          <a:xfrm>
            <a:off x="2795206" y="2903084"/>
            <a:ext cx="947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lvl1pPr>
            <a:lvl2pPr lvl="1"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p:txBody>
      </p:sp>
      <p:sp>
        <p:nvSpPr>
          <p:cNvPr id="30" name="Google Shape;30;p49"/>
          <p:cNvSpPr txBox="1"/>
          <p:nvPr>
            <p:ph idx="15" type="ctrTitle"/>
          </p:nvPr>
        </p:nvSpPr>
        <p:spPr>
          <a:xfrm flipH="1">
            <a:off x="4571146" y="3407989"/>
            <a:ext cx="24531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solidFill>
                  <a:schemeClr val="accent1"/>
                </a:solidFill>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31" name="Google Shape;31;p49"/>
          <p:cNvSpPr txBox="1"/>
          <p:nvPr>
            <p:ph idx="16" type="subTitle"/>
          </p:nvPr>
        </p:nvSpPr>
        <p:spPr>
          <a:xfrm flipH="1">
            <a:off x="4605346" y="3918766"/>
            <a:ext cx="23847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2" name="Google Shape;32;p49"/>
          <p:cNvSpPr txBox="1"/>
          <p:nvPr>
            <p:ph idx="17" type="title"/>
          </p:nvPr>
        </p:nvSpPr>
        <p:spPr>
          <a:xfrm>
            <a:off x="5323996" y="2903084"/>
            <a:ext cx="947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lvl1pPr>
            <a:lvl2pPr lvl="1"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p:txBody>
      </p:sp>
      <p:sp>
        <p:nvSpPr>
          <p:cNvPr id="33" name="Google Shape;33;p49"/>
          <p:cNvSpPr txBox="1"/>
          <p:nvPr>
            <p:ph idx="18"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34" name="Google Shape;34;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0"/>
          <p:cNvSpPr txBox="1"/>
          <p:nvPr>
            <p:ph type="ctrTitle"/>
          </p:nvPr>
        </p:nvSpPr>
        <p:spPr>
          <a:xfrm>
            <a:off x="4007825" y="1945343"/>
            <a:ext cx="4535700" cy="822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6000">
                <a:solidFill>
                  <a:schemeClr val="accent1"/>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37" name="Google Shape;37;p50"/>
          <p:cNvSpPr txBox="1"/>
          <p:nvPr>
            <p:ph idx="1" type="subTitle"/>
          </p:nvPr>
        </p:nvSpPr>
        <p:spPr>
          <a:xfrm>
            <a:off x="5621050" y="2620363"/>
            <a:ext cx="29223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8" name="Google Shape;38;p50"/>
          <p:cNvSpPr txBox="1"/>
          <p:nvPr>
            <p:ph idx="2" type="title"/>
          </p:nvPr>
        </p:nvSpPr>
        <p:spPr>
          <a:xfrm>
            <a:off x="2595072" y="2093275"/>
            <a:ext cx="1053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5500"/>
              <a:buNone/>
              <a:defRPr sz="7200">
                <a:solidFill>
                  <a:schemeClr val="lt1"/>
                </a:solidFill>
              </a:defRPr>
            </a:lvl1pPr>
            <a:lvl2pPr lvl="1"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
        <p:nvSpPr>
          <p:cNvPr id="39" name="Google Shape;3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51"/>
          <p:cNvSpPr txBox="1"/>
          <p:nvPr>
            <p:ph idx="1" type="body"/>
          </p:nvPr>
        </p:nvSpPr>
        <p:spPr>
          <a:xfrm>
            <a:off x="712480" y="1297750"/>
            <a:ext cx="3128100" cy="2908800"/>
          </a:xfrm>
          <a:prstGeom prst="rect">
            <a:avLst/>
          </a:prstGeom>
          <a:noFill/>
          <a:ln>
            <a:noFill/>
          </a:ln>
        </p:spPr>
        <p:txBody>
          <a:bodyPr anchorCtr="0" anchor="b"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a:lvl1pPr>
            <a:lvl2pPr indent="-330200" lvl="1" marL="914400" algn="l">
              <a:lnSpc>
                <a:spcPct val="115000"/>
              </a:lnSpc>
              <a:spcBef>
                <a:spcPts val="1600"/>
              </a:spcBef>
              <a:spcAft>
                <a:spcPts val="0"/>
              </a:spcAft>
              <a:buSzPts val="1600"/>
              <a:buFont typeface="Nunito Light"/>
              <a:buChar char="○"/>
              <a:defRPr/>
            </a:lvl2pPr>
            <a:lvl3pPr indent="-323850" lvl="2" marL="1371600" algn="l">
              <a:lnSpc>
                <a:spcPct val="115000"/>
              </a:lnSpc>
              <a:spcBef>
                <a:spcPts val="1600"/>
              </a:spcBef>
              <a:spcAft>
                <a:spcPts val="0"/>
              </a:spcAft>
              <a:buSzPts val="1500"/>
              <a:buFont typeface="Nunito Light"/>
              <a:buChar char="■"/>
              <a:defRPr/>
            </a:lvl3pPr>
            <a:lvl4pPr indent="-323850" lvl="3" marL="1828800" algn="l">
              <a:lnSpc>
                <a:spcPct val="115000"/>
              </a:lnSpc>
              <a:spcBef>
                <a:spcPts val="1600"/>
              </a:spcBef>
              <a:spcAft>
                <a:spcPts val="0"/>
              </a:spcAft>
              <a:buSzPts val="1500"/>
              <a:buFont typeface="Nunito Light"/>
              <a:buChar char="●"/>
              <a:defRPr/>
            </a:lvl4pPr>
            <a:lvl5pPr indent="-304800" lvl="4" marL="2286000" algn="l">
              <a:lnSpc>
                <a:spcPct val="115000"/>
              </a:lnSpc>
              <a:spcBef>
                <a:spcPts val="1600"/>
              </a:spcBef>
              <a:spcAft>
                <a:spcPts val="0"/>
              </a:spcAft>
              <a:buSzPts val="1200"/>
              <a:buFont typeface="Nunito Light"/>
              <a:buChar char="○"/>
              <a:defRPr/>
            </a:lvl5pPr>
            <a:lvl6pPr indent="-304800" lvl="5" marL="2743200" algn="l">
              <a:lnSpc>
                <a:spcPct val="115000"/>
              </a:lnSpc>
              <a:spcBef>
                <a:spcPts val="1600"/>
              </a:spcBef>
              <a:spcAft>
                <a:spcPts val="0"/>
              </a:spcAft>
              <a:buSzPts val="1200"/>
              <a:buFont typeface="Nunito Light"/>
              <a:buChar char="■"/>
              <a:defRPr/>
            </a:lvl6pPr>
            <a:lvl7pPr indent="-311150" lvl="6" marL="3200400" algn="l">
              <a:lnSpc>
                <a:spcPct val="115000"/>
              </a:lnSpc>
              <a:spcBef>
                <a:spcPts val="1600"/>
              </a:spcBef>
              <a:spcAft>
                <a:spcPts val="0"/>
              </a:spcAft>
              <a:buSzPts val="1300"/>
              <a:buFont typeface="Nunito Light"/>
              <a:buChar char="●"/>
              <a:defRPr/>
            </a:lvl7pPr>
            <a:lvl8pPr indent="-311150" lvl="7" marL="3657600" algn="l">
              <a:lnSpc>
                <a:spcPct val="115000"/>
              </a:lnSpc>
              <a:spcBef>
                <a:spcPts val="1600"/>
              </a:spcBef>
              <a:spcAft>
                <a:spcPts val="0"/>
              </a:spcAft>
              <a:buSzPts val="1300"/>
              <a:buFont typeface="Nunito Light"/>
              <a:buChar char="○"/>
              <a:defRPr/>
            </a:lvl8pPr>
            <a:lvl9pPr indent="-304800" lvl="8" marL="4114800" algn="l">
              <a:lnSpc>
                <a:spcPct val="115000"/>
              </a:lnSpc>
              <a:spcBef>
                <a:spcPts val="1600"/>
              </a:spcBef>
              <a:spcAft>
                <a:spcPts val="1600"/>
              </a:spcAft>
              <a:buSzPts val="1200"/>
              <a:buFont typeface="Nunito Light"/>
              <a:buChar char="■"/>
              <a:defRPr/>
            </a:lvl9pPr>
          </a:lstStyle>
          <a:p/>
        </p:txBody>
      </p:sp>
      <p:sp>
        <p:nvSpPr>
          <p:cNvPr id="42" name="Google Shape;42;p51"/>
          <p:cNvSpPr txBox="1"/>
          <p:nvPr>
            <p:ph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43" name="Google Shape;4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52"/>
          <p:cNvSpPr txBox="1"/>
          <p:nvPr>
            <p:ph type="ctrTitle"/>
          </p:nvPr>
        </p:nvSpPr>
        <p:spPr>
          <a:xfrm flipH="1">
            <a:off x="989230" y="2431689"/>
            <a:ext cx="20121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46" name="Google Shape;46;p52"/>
          <p:cNvSpPr txBox="1"/>
          <p:nvPr>
            <p:ph idx="1" type="subTitle"/>
          </p:nvPr>
        </p:nvSpPr>
        <p:spPr>
          <a:xfrm flipH="1">
            <a:off x="715630" y="2828489"/>
            <a:ext cx="22857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7" name="Google Shape;47;p52"/>
          <p:cNvSpPr txBox="1"/>
          <p:nvPr>
            <p:ph idx="2" type="ctrTitle"/>
          </p:nvPr>
        </p:nvSpPr>
        <p:spPr>
          <a:xfrm flipH="1">
            <a:off x="5754257" y="3249841"/>
            <a:ext cx="1560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48" name="Google Shape;48;p52"/>
          <p:cNvSpPr txBox="1"/>
          <p:nvPr>
            <p:ph idx="3" type="subTitle"/>
          </p:nvPr>
        </p:nvSpPr>
        <p:spPr>
          <a:xfrm flipH="1">
            <a:off x="5754257" y="3646373"/>
            <a:ext cx="22857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9" name="Google Shape;49;p52"/>
          <p:cNvSpPr txBox="1"/>
          <p:nvPr>
            <p:ph idx="4" type="ctrTitle"/>
          </p:nvPr>
        </p:nvSpPr>
        <p:spPr>
          <a:xfrm flipH="1">
            <a:off x="6095335" y="1398079"/>
            <a:ext cx="1560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50" name="Google Shape;50;p52"/>
          <p:cNvSpPr txBox="1"/>
          <p:nvPr>
            <p:ph idx="5" type="subTitle"/>
          </p:nvPr>
        </p:nvSpPr>
        <p:spPr>
          <a:xfrm flipH="1">
            <a:off x="6095335" y="1794611"/>
            <a:ext cx="22857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51" name="Google Shape;51;p52"/>
          <p:cNvSpPr txBox="1"/>
          <p:nvPr>
            <p:ph idx="6"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
        <p:nvSpPr>
          <p:cNvPr id="52" name="Google Shape;5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53"/>
          <p:cNvSpPr txBox="1"/>
          <p:nvPr>
            <p:ph type="ctrTitle"/>
          </p:nvPr>
        </p:nvSpPr>
        <p:spPr>
          <a:xfrm flipH="1">
            <a:off x="616848" y="1589117"/>
            <a:ext cx="3301800" cy="1325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000">
                <a:solidFill>
                  <a:schemeClr val="accent1"/>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55" name="Google Shape;55;p53"/>
          <p:cNvSpPr txBox="1"/>
          <p:nvPr>
            <p:ph idx="1" type="subTitle"/>
          </p:nvPr>
        </p:nvSpPr>
        <p:spPr>
          <a:xfrm flipH="1">
            <a:off x="616948" y="2831770"/>
            <a:ext cx="23313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56" name="Google Shape;5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57" name="Shape 57"/>
        <p:cNvGrpSpPr/>
        <p:nvPr/>
      </p:nvGrpSpPr>
      <p:grpSpPr>
        <a:xfrm>
          <a:off x="0" y="0"/>
          <a:ext cx="0" cy="0"/>
          <a:chOff x="0" y="0"/>
          <a:chExt cx="0" cy="0"/>
        </a:xfrm>
      </p:grpSpPr>
      <p:sp>
        <p:nvSpPr>
          <p:cNvPr id="58" name="Google Shape;58;p54"/>
          <p:cNvSpPr txBox="1"/>
          <p:nvPr>
            <p:ph type="title"/>
          </p:nvPr>
        </p:nvSpPr>
        <p:spPr>
          <a:xfrm>
            <a:off x="625844" y="195325"/>
            <a:ext cx="2649300" cy="18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a:solidFill>
                  <a:schemeClr val="accent4"/>
                </a:solidFill>
              </a:defRPr>
            </a:lvl1pPr>
            <a:lvl2pPr lvl="1" algn="l">
              <a:lnSpc>
                <a:spcPct val="100000"/>
              </a:lnSpc>
              <a:spcBef>
                <a:spcPts val="0"/>
              </a:spcBef>
              <a:spcAft>
                <a:spcPts val="0"/>
              </a:spcAft>
              <a:buSzPts val="2400"/>
              <a:buNone/>
              <a:defRPr>
                <a:solidFill>
                  <a:schemeClr val="accent4"/>
                </a:solidFill>
              </a:defRPr>
            </a:lvl2pPr>
            <a:lvl3pPr lvl="2" algn="l">
              <a:lnSpc>
                <a:spcPct val="100000"/>
              </a:lnSpc>
              <a:spcBef>
                <a:spcPts val="0"/>
              </a:spcBef>
              <a:spcAft>
                <a:spcPts val="0"/>
              </a:spcAft>
              <a:buSzPts val="2400"/>
              <a:buNone/>
              <a:defRPr>
                <a:solidFill>
                  <a:schemeClr val="accent4"/>
                </a:solidFill>
              </a:defRPr>
            </a:lvl3pPr>
            <a:lvl4pPr lvl="3" algn="l">
              <a:lnSpc>
                <a:spcPct val="100000"/>
              </a:lnSpc>
              <a:spcBef>
                <a:spcPts val="0"/>
              </a:spcBef>
              <a:spcAft>
                <a:spcPts val="0"/>
              </a:spcAft>
              <a:buSzPts val="2400"/>
              <a:buNone/>
              <a:defRPr>
                <a:solidFill>
                  <a:schemeClr val="accent4"/>
                </a:solidFill>
              </a:defRPr>
            </a:lvl4pPr>
            <a:lvl5pPr lvl="4" algn="l">
              <a:lnSpc>
                <a:spcPct val="100000"/>
              </a:lnSpc>
              <a:spcBef>
                <a:spcPts val="0"/>
              </a:spcBef>
              <a:spcAft>
                <a:spcPts val="0"/>
              </a:spcAft>
              <a:buSzPts val="2400"/>
              <a:buNone/>
              <a:defRPr>
                <a:solidFill>
                  <a:schemeClr val="accent4"/>
                </a:solidFill>
              </a:defRPr>
            </a:lvl5pPr>
            <a:lvl6pPr lvl="5" algn="l">
              <a:lnSpc>
                <a:spcPct val="100000"/>
              </a:lnSpc>
              <a:spcBef>
                <a:spcPts val="0"/>
              </a:spcBef>
              <a:spcAft>
                <a:spcPts val="0"/>
              </a:spcAft>
              <a:buSzPts val="2400"/>
              <a:buNone/>
              <a:defRPr>
                <a:solidFill>
                  <a:schemeClr val="accent4"/>
                </a:solidFill>
              </a:defRPr>
            </a:lvl6pPr>
            <a:lvl7pPr lvl="6" algn="l">
              <a:lnSpc>
                <a:spcPct val="100000"/>
              </a:lnSpc>
              <a:spcBef>
                <a:spcPts val="0"/>
              </a:spcBef>
              <a:spcAft>
                <a:spcPts val="0"/>
              </a:spcAft>
              <a:buSzPts val="2400"/>
              <a:buNone/>
              <a:defRPr>
                <a:solidFill>
                  <a:schemeClr val="accent4"/>
                </a:solidFill>
              </a:defRPr>
            </a:lvl7pPr>
            <a:lvl8pPr lvl="7" algn="l">
              <a:lnSpc>
                <a:spcPct val="100000"/>
              </a:lnSpc>
              <a:spcBef>
                <a:spcPts val="0"/>
              </a:spcBef>
              <a:spcAft>
                <a:spcPts val="0"/>
              </a:spcAft>
              <a:buSzPts val="2400"/>
              <a:buNone/>
              <a:defRPr>
                <a:solidFill>
                  <a:schemeClr val="accent4"/>
                </a:solidFill>
              </a:defRPr>
            </a:lvl8pPr>
            <a:lvl9pPr lvl="8" algn="l">
              <a:lnSpc>
                <a:spcPct val="100000"/>
              </a:lnSpc>
              <a:spcBef>
                <a:spcPts val="0"/>
              </a:spcBef>
              <a:spcAft>
                <a:spcPts val="0"/>
              </a:spcAft>
              <a:buSzPts val="2400"/>
              <a:buNone/>
              <a:defRPr>
                <a:solidFill>
                  <a:schemeClr val="accent4"/>
                </a:solidFill>
              </a:defRPr>
            </a:lvl9pPr>
          </a:lstStyle>
          <a:p/>
        </p:txBody>
      </p:sp>
      <p:sp>
        <p:nvSpPr>
          <p:cNvPr id="59" name="Google Shape;5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55"/>
          <p:cNvSpPr txBox="1"/>
          <p:nvPr>
            <p:ph type="ctrTitle"/>
          </p:nvPr>
        </p:nvSpPr>
        <p:spPr>
          <a:xfrm flipH="1">
            <a:off x="612075" y="1881706"/>
            <a:ext cx="4182900" cy="112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6000">
                <a:solidFill>
                  <a:schemeClr val="accent1"/>
                </a:solidFill>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62" name="Google Shape;62;p55"/>
          <p:cNvSpPr txBox="1"/>
          <p:nvPr>
            <p:ph idx="1" type="subTitle"/>
          </p:nvPr>
        </p:nvSpPr>
        <p:spPr>
          <a:xfrm flipH="1">
            <a:off x="612075" y="2837144"/>
            <a:ext cx="25599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3" name="Google Shape;63;p55"/>
          <p:cNvSpPr txBox="1"/>
          <p:nvPr>
            <p:ph idx="2" type="title"/>
          </p:nvPr>
        </p:nvSpPr>
        <p:spPr>
          <a:xfrm flipH="1">
            <a:off x="4880701" y="2478400"/>
            <a:ext cx="13119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7200">
                <a:solidFill>
                  <a:schemeClr val="lt1"/>
                </a:solidFill>
              </a:defRPr>
            </a:lvl1pPr>
            <a:lvl2pPr lvl="1"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p:txBody>
      </p:sp>
      <p:sp>
        <p:nvSpPr>
          <p:cNvPr id="64" name="Google Shape;6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eko Light"/>
              <a:buNone/>
              <a:defRPr b="0" i="0" sz="2400" u="none" cap="none" strike="noStrike">
                <a:solidFill>
                  <a:schemeClr val="dk1"/>
                </a:solidFill>
                <a:latin typeface="Teko Light"/>
                <a:ea typeface="Teko Light"/>
                <a:cs typeface="Teko Light"/>
                <a:sym typeface="Teko Light"/>
              </a:defRPr>
            </a:lvl1pPr>
            <a:lvl2pPr lvl="1" marR="0" rtl="0" algn="l">
              <a:lnSpc>
                <a:spcPct val="100000"/>
              </a:lnSpc>
              <a:spcBef>
                <a:spcPts val="0"/>
              </a:spcBef>
              <a:spcAft>
                <a:spcPts val="0"/>
              </a:spcAft>
              <a:buClr>
                <a:schemeClr val="dk1"/>
              </a:buClr>
              <a:buSzPts val="2400"/>
              <a:buFont typeface="Teko Light"/>
              <a:buNone/>
              <a:defRPr b="0" i="0" sz="2400" u="none" cap="none" strike="noStrike">
                <a:solidFill>
                  <a:schemeClr val="dk1"/>
                </a:solidFill>
                <a:latin typeface="Teko Light"/>
                <a:ea typeface="Teko Light"/>
                <a:cs typeface="Teko Light"/>
                <a:sym typeface="Teko Light"/>
              </a:defRPr>
            </a:lvl2pPr>
            <a:lvl3pPr lvl="2" marR="0" rtl="0" algn="l">
              <a:lnSpc>
                <a:spcPct val="100000"/>
              </a:lnSpc>
              <a:spcBef>
                <a:spcPts val="0"/>
              </a:spcBef>
              <a:spcAft>
                <a:spcPts val="0"/>
              </a:spcAft>
              <a:buClr>
                <a:schemeClr val="dk1"/>
              </a:buClr>
              <a:buSzPts val="2400"/>
              <a:buFont typeface="Teko Light"/>
              <a:buNone/>
              <a:defRPr b="0" i="0" sz="2400" u="none" cap="none" strike="noStrike">
                <a:solidFill>
                  <a:schemeClr val="dk1"/>
                </a:solidFill>
                <a:latin typeface="Teko Light"/>
                <a:ea typeface="Teko Light"/>
                <a:cs typeface="Teko Light"/>
                <a:sym typeface="Teko Light"/>
              </a:defRPr>
            </a:lvl3pPr>
            <a:lvl4pPr lvl="3" marR="0" rtl="0" algn="l">
              <a:lnSpc>
                <a:spcPct val="100000"/>
              </a:lnSpc>
              <a:spcBef>
                <a:spcPts val="0"/>
              </a:spcBef>
              <a:spcAft>
                <a:spcPts val="0"/>
              </a:spcAft>
              <a:buClr>
                <a:schemeClr val="dk1"/>
              </a:buClr>
              <a:buSzPts val="2400"/>
              <a:buFont typeface="Teko Light"/>
              <a:buNone/>
              <a:defRPr b="0" i="0" sz="2400" u="none" cap="none" strike="noStrike">
                <a:solidFill>
                  <a:schemeClr val="dk1"/>
                </a:solidFill>
                <a:latin typeface="Teko Light"/>
                <a:ea typeface="Teko Light"/>
                <a:cs typeface="Teko Light"/>
                <a:sym typeface="Teko Light"/>
              </a:defRPr>
            </a:lvl4pPr>
            <a:lvl5pPr lvl="4" marR="0" rtl="0" algn="l">
              <a:lnSpc>
                <a:spcPct val="100000"/>
              </a:lnSpc>
              <a:spcBef>
                <a:spcPts val="0"/>
              </a:spcBef>
              <a:spcAft>
                <a:spcPts val="0"/>
              </a:spcAft>
              <a:buClr>
                <a:schemeClr val="dk1"/>
              </a:buClr>
              <a:buSzPts val="2400"/>
              <a:buFont typeface="Teko Light"/>
              <a:buNone/>
              <a:defRPr b="0" i="0" sz="2400" u="none" cap="none" strike="noStrike">
                <a:solidFill>
                  <a:schemeClr val="dk1"/>
                </a:solidFill>
                <a:latin typeface="Teko Light"/>
                <a:ea typeface="Teko Light"/>
                <a:cs typeface="Teko Light"/>
                <a:sym typeface="Teko Light"/>
              </a:defRPr>
            </a:lvl5pPr>
            <a:lvl6pPr lvl="5" marR="0" rtl="0" algn="l">
              <a:lnSpc>
                <a:spcPct val="100000"/>
              </a:lnSpc>
              <a:spcBef>
                <a:spcPts val="0"/>
              </a:spcBef>
              <a:spcAft>
                <a:spcPts val="0"/>
              </a:spcAft>
              <a:buClr>
                <a:schemeClr val="dk1"/>
              </a:buClr>
              <a:buSzPts val="2400"/>
              <a:buFont typeface="Teko Light"/>
              <a:buNone/>
              <a:defRPr b="0" i="0" sz="2400" u="none" cap="none" strike="noStrike">
                <a:solidFill>
                  <a:schemeClr val="dk1"/>
                </a:solidFill>
                <a:latin typeface="Teko Light"/>
                <a:ea typeface="Teko Light"/>
                <a:cs typeface="Teko Light"/>
                <a:sym typeface="Teko Light"/>
              </a:defRPr>
            </a:lvl6pPr>
            <a:lvl7pPr lvl="6" marR="0" rtl="0" algn="l">
              <a:lnSpc>
                <a:spcPct val="100000"/>
              </a:lnSpc>
              <a:spcBef>
                <a:spcPts val="0"/>
              </a:spcBef>
              <a:spcAft>
                <a:spcPts val="0"/>
              </a:spcAft>
              <a:buClr>
                <a:schemeClr val="dk1"/>
              </a:buClr>
              <a:buSzPts val="2400"/>
              <a:buFont typeface="Teko Light"/>
              <a:buNone/>
              <a:defRPr b="0" i="0" sz="2400" u="none" cap="none" strike="noStrike">
                <a:solidFill>
                  <a:schemeClr val="dk1"/>
                </a:solidFill>
                <a:latin typeface="Teko Light"/>
                <a:ea typeface="Teko Light"/>
                <a:cs typeface="Teko Light"/>
                <a:sym typeface="Teko Light"/>
              </a:defRPr>
            </a:lvl7pPr>
            <a:lvl8pPr lvl="7" marR="0" rtl="0" algn="l">
              <a:lnSpc>
                <a:spcPct val="100000"/>
              </a:lnSpc>
              <a:spcBef>
                <a:spcPts val="0"/>
              </a:spcBef>
              <a:spcAft>
                <a:spcPts val="0"/>
              </a:spcAft>
              <a:buClr>
                <a:schemeClr val="dk1"/>
              </a:buClr>
              <a:buSzPts val="2400"/>
              <a:buFont typeface="Teko Light"/>
              <a:buNone/>
              <a:defRPr b="0" i="0" sz="2400" u="none" cap="none" strike="noStrike">
                <a:solidFill>
                  <a:schemeClr val="dk1"/>
                </a:solidFill>
                <a:latin typeface="Teko Light"/>
                <a:ea typeface="Teko Light"/>
                <a:cs typeface="Teko Light"/>
                <a:sym typeface="Teko Light"/>
              </a:defRPr>
            </a:lvl8pPr>
            <a:lvl9pPr lvl="8" marR="0" rtl="0" algn="l">
              <a:lnSpc>
                <a:spcPct val="100000"/>
              </a:lnSpc>
              <a:spcBef>
                <a:spcPts val="0"/>
              </a:spcBef>
              <a:spcAft>
                <a:spcPts val="0"/>
              </a:spcAft>
              <a:buClr>
                <a:schemeClr val="dk1"/>
              </a:buClr>
              <a:buSzPts val="2400"/>
              <a:buFont typeface="Teko Light"/>
              <a:buNone/>
              <a:defRPr b="0" i="0" sz="2400" u="none" cap="none" strike="noStrike">
                <a:solidFill>
                  <a:schemeClr val="dk1"/>
                </a:solidFill>
                <a:latin typeface="Teko Light"/>
                <a:ea typeface="Teko Light"/>
                <a:cs typeface="Teko Light"/>
                <a:sym typeface="Teko Light"/>
              </a:defRPr>
            </a:lvl9pPr>
          </a:lstStyle>
          <a:p/>
        </p:txBody>
      </p:sp>
      <p:sp>
        <p:nvSpPr>
          <p:cNvPr id="7" name="Google Shape;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Hind Vadodara Light"/>
              <a:buChar char="●"/>
              <a:defRPr b="0" i="0" sz="1800" u="none" cap="none" strike="noStrike">
                <a:solidFill>
                  <a:schemeClr val="dk1"/>
                </a:solidFill>
                <a:latin typeface="Hind Vadodara Light"/>
                <a:ea typeface="Hind Vadodara Light"/>
                <a:cs typeface="Hind Vadodara Light"/>
                <a:sym typeface="Hind Vadodara Light"/>
              </a:defRPr>
            </a:lvl1pPr>
            <a:lvl2pPr indent="-317500" lvl="1" marL="914400" marR="0" rtl="0" algn="l">
              <a:lnSpc>
                <a:spcPct val="115000"/>
              </a:lnSpc>
              <a:spcBef>
                <a:spcPts val="1600"/>
              </a:spcBef>
              <a:spcAft>
                <a:spcPts val="0"/>
              </a:spcAft>
              <a:buClr>
                <a:schemeClr val="dk1"/>
              </a:buClr>
              <a:buSzPts val="1400"/>
              <a:buFont typeface="Hind Vadodara Light"/>
              <a:buChar char="○"/>
              <a:defRPr b="0" i="0" sz="1400" u="none" cap="none" strike="noStrike">
                <a:solidFill>
                  <a:schemeClr val="dk1"/>
                </a:solidFill>
                <a:latin typeface="Hind Vadodara Light"/>
                <a:ea typeface="Hind Vadodara Light"/>
                <a:cs typeface="Hind Vadodara Light"/>
                <a:sym typeface="Hind Vadodara Light"/>
              </a:defRPr>
            </a:lvl2pPr>
            <a:lvl3pPr indent="-304800" lvl="2" marL="1371600" marR="0" rtl="0" algn="l">
              <a:lnSpc>
                <a:spcPct val="115000"/>
              </a:lnSpc>
              <a:spcBef>
                <a:spcPts val="1600"/>
              </a:spcBef>
              <a:spcAft>
                <a:spcPts val="0"/>
              </a:spcAft>
              <a:buClr>
                <a:schemeClr val="dk1"/>
              </a:buClr>
              <a:buSzPts val="1200"/>
              <a:buFont typeface="Hind Vadodara Light"/>
              <a:buChar char="■"/>
              <a:defRPr b="0" i="0" sz="1200" u="none" cap="none" strike="noStrike">
                <a:solidFill>
                  <a:schemeClr val="dk1"/>
                </a:solidFill>
                <a:latin typeface="Hind Vadodara Light"/>
                <a:ea typeface="Hind Vadodara Light"/>
                <a:cs typeface="Hind Vadodara Light"/>
                <a:sym typeface="Hind Vadodara Light"/>
              </a:defRPr>
            </a:lvl3pPr>
            <a:lvl4pPr indent="-304800" lvl="3" marL="1828800" marR="0" rtl="0" algn="l">
              <a:lnSpc>
                <a:spcPct val="115000"/>
              </a:lnSpc>
              <a:spcBef>
                <a:spcPts val="1600"/>
              </a:spcBef>
              <a:spcAft>
                <a:spcPts val="0"/>
              </a:spcAft>
              <a:buClr>
                <a:schemeClr val="dk1"/>
              </a:buClr>
              <a:buSzPts val="1200"/>
              <a:buFont typeface="Hind Vadodara Light"/>
              <a:buChar char="●"/>
              <a:defRPr b="0" i="0" sz="1200" u="none" cap="none" strike="noStrike">
                <a:solidFill>
                  <a:schemeClr val="dk1"/>
                </a:solidFill>
                <a:latin typeface="Hind Vadodara Light"/>
                <a:ea typeface="Hind Vadodara Light"/>
                <a:cs typeface="Hind Vadodara Light"/>
                <a:sym typeface="Hind Vadodara Light"/>
              </a:defRPr>
            </a:lvl4pPr>
            <a:lvl5pPr indent="-304800" lvl="4" marL="2286000" marR="0" rtl="0" algn="l">
              <a:lnSpc>
                <a:spcPct val="115000"/>
              </a:lnSpc>
              <a:spcBef>
                <a:spcPts val="1600"/>
              </a:spcBef>
              <a:spcAft>
                <a:spcPts val="0"/>
              </a:spcAft>
              <a:buClr>
                <a:schemeClr val="dk1"/>
              </a:buClr>
              <a:buSzPts val="1200"/>
              <a:buFont typeface="Hind Vadodara Light"/>
              <a:buChar char="○"/>
              <a:defRPr b="0" i="0" sz="1200" u="none" cap="none" strike="noStrike">
                <a:solidFill>
                  <a:schemeClr val="dk1"/>
                </a:solidFill>
                <a:latin typeface="Hind Vadodara Light"/>
                <a:ea typeface="Hind Vadodara Light"/>
                <a:cs typeface="Hind Vadodara Light"/>
                <a:sym typeface="Hind Vadodara Light"/>
              </a:defRPr>
            </a:lvl5pPr>
            <a:lvl6pPr indent="-304800" lvl="5" marL="2743200" marR="0" rtl="0" algn="l">
              <a:lnSpc>
                <a:spcPct val="115000"/>
              </a:lnSpc>
              <a:spcBef>
                <a:spcPts val="1600"/>
              </a:spcBef>
              <a:spcAft>
                <a:spcPts val="0"/>
              </a:spcAft>
              <a:buClr>
                <a:schemeClr val="dk1"/>
              </a:buClr>
              <a:buSzPts val="1200"/>
              <a:buFont typeface="Hind Vadodara Light"/>
              <a:buChar char="■"/>
              <a:defRPr b="0" i="0" sz="1200" u="none" cap="none" strike="noStrike">
                <a:solidFill>
                  <a:schemeClr val="dk1"/>
                </a:solidFill>
                <a:latin typeface="Hind Vadodara Light"/>
                <a:ea typeface="Hind Vadodara Light"/>
                <a:cs typeface="Hind Vadodara Light"/>
                <a:sym typeface="Hind Vadodara Light"/>
              </a:defRPr>
            </a:lvl6pPr>
            <a:lvl7pPr indent="-304800" lvl="6" marL="3200400" marR="0" rtl="0" algn="l">
              <a:lnSpc>
                <a:spcPct val="115000"/>
              </a:lnSpc>
              <a:spcBef>
                <a:spcPts val="1600"/>
              </a:spcBef>
              <a:spcAft>
                <a:spcPts val="0"/>
              </a:spcAft>
              <a:buClr>
                <a:schemeClr val="dk1"/>
              </a:buClr>
              <a:buSzPts val="1200"/>
              <a:buFont typeface="Hind Vadodara Light"/>
              <a:buChar char="●"/>
              <a:defRPr b="0" i="0" sz="1200" u="none" cap="none" strike="noStrike">
                <a:solidFill>
                  <a:schemeClr val="dk1"/>
                </a:solidFill>
                <a:latin typeface="Hind Vadodara Light"/>
                <a:ea typeface="Hind Vadodara Light"/>
                <a:cs typeface="Hind Vadodara Light"/>
                <a:sym typeface="Hind Vadodara Light"/>
              </a:defRPr>
            </a:lvl7pPr>
            <a:lvl8pPr indent="-304800" lvl="7" marL="3657600" marR="0" rtl="0" algn="l">
              <a:lnSpc>
                <a:spcPct val="115000"/>
              </a:lnSpc>
              <a:spcBef>
                <a:spcPts val="1600"/>
              </a:spcBef>
              <a:spcAft>
                <a:spcPts val="0"/>
              </a:spcAft>
              <a:buClr>
                <a:schemeClr val="dk1"/>
              </a:buClr>
              <a:buSzPts val="1200"/>
              <a:buFont typeface="Hind Vadodara Light"/>
              <a:buChar char="○"/>
              <a:defRPr b="0" i="0" sz="1200" u="none" cap="none" strike="noStrike">
                <a:solidFill>
                  <a:schemeClr val="dk1"/>
                </a:solidFill>
                <a:latin typeface="Hind Vadodara Light"/>
                <a:ea typeface="Hind Vadodara Light"/>
                <a:cs typeface="Hind Vadodara Light"/>
                <a:sym typeface="Hind Vadodara Light"/>
              </a:defRPr>
            </a:lvl8pPr>
            <a:lvl9pPr indent="-304800" lvl="8" marL="4114800" marR="0" rtl="0" algn="l">
              <a:lnSpc>
                <a:spcPct val="115000"/>
              </a:lnSpc>
              <a:spcBef>
                <a:spcPts val="1600"/>
              </a:spcBef>
              <a:spcAft>
                <a:spcPts val="1600"/>
              </a:spcAft>
              <a:buClr>
                <a:schemeClr val="dk1"/>
              </a:buClr>
              <a:buSzPts val="1200"/>
              <a:buFont typeface="Hind Vadodara Light"/>
              <a:buChar char="■"/>
              <a:defRPr b="0" i="0" sz="1200" u="none" cap="none" strike="noStrike">
                <a:solidFill>
                  <a:schemeClr val="dk1"/>
                </a:solidFill>
                <a:latin typeface="Hind Vadodara Light"/>
                <a:ea typeface="Hind Vadodara Light"/>
                <a:cs typeface="Hind Vadodara Light"/>
                <a:sym typeface="Hind Vadodara Light"/>
              </a:defRPr>
            </a:lvl9pPr>
          </a:lstStyle>
          <a:p/>
        </p:txBody>
      </p:sp>
      <p:sp>
        <p:nvSpPr>
          <p:cNvPr id="8" name="Google Shape;8;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Hind Vadodara Light"/>
                <a:ea typeface="Hind Vadodara Light"/>
                <a:cs typeface="Hind Vadodara Light"/>
                <a:sym typeface="Hind Vadodara Light"/>
              </a:defRPr>
            </a:lvl1pPr>
            <a:lvl2pPr lvl="1" algn="r">
              <a:buNone/>
              <a:defRPr sz="1300">
                <a:solidFill>
                  <a:schemeClr val="dk1"/>
                </a:solidFill>
                <a:latin typeface="Hind Vadodara Light"/>
                <a:ea typeface="Hind Vadodara Light"/>
                <a:cs typeface="Hind Vadodara Light"/>
                <a:sym typeface="Hind Vadodara Light"/>
              </a:defRPr>
            </a:lvl2pPr>
            <a:lvl3pPr lvl="2" algn="r">
              <a:buNone/>
              <a:defRPr sz="1300">
                <a:solidFill>
                  <a:schemeClr val="dk1"/>
                </a:solidFill>
                <a:latin typeface="Hind Vadodara Light"/>
                <a:ea typeface="Hind Vadodara Light"/>
                <a:cs typeface="Hind Vadodara Light"/>
                <a:sym typeface="Hind Vadodara Light"/>
              </a:defRPr>
            </a:lvl3pPr>
            <a:lvl4pPr lvl="3" algn="r">
              <a:buNone/>
              <a:defRPr sz="1300">
                <a:solidFill>
                  <a:schemeClr val="dk1"/>
                </a:solidFill>
                <a:latin typeface="Hind Vadodara Light"/>
                <a:ea typeface="Hind Vadodara Light"/>
                <a:cs typeface="Hind Vadodara Light"/>
                <a:sym typeface="Hind Vadodara Light"/>
              </a:defRPr>
            </a:lvl4pPr>
            <a:lvl5pPr lvl="4" algn="r">
              <a:buNone/>
              <a:defRPr sz="1300">
                <a:solidFill>
                  <a:schemeClr val="dk1"/>
                </a:solidFill>
                <a:latin typeface="Hind Vadodara Light"/>
                <a:ea typeface="Hind Vadodara Light"/>
                <a:cs typeface="Hind Vadodara Light"/>
                <a:sym typeface="Hind Vadodara Light"/>
              </a:defRPr>
            </a:lvl5pPr>
            <a:lvl6pPr lvl="5" algn="r">
              <a:buNone/>
              <a:defRPr sz="1300">
                <a:solidFill>
                  <a:schemeClr val="dk1"/>
                </a:solidFill>
                <a:latin typeface="Hind Vadodara Light"/>
                <a:ea typeface="Hind Vadodara Light"/>
                <a:cs typeface="Hind Vadodara Light"/>
                <a:sym typeface="Hind Vadodara Light"/>
              </a:defRPr>
            </a:lvl6pPr>
            <a:lvl7pPr lvl="6" algn="r">
              <a:buNone/>
              <a:defRPr sz="1300">
                <a:solidFill>
                  <a:schemeClr val="dk1"/>
                </a:solidFill>
                <a:latin typeface="Hind Vadodara Light"/>
                <a:ea typeface="Hind Vadodara Light"/>
                <a:cs typeface="Hind Vadodara Light"/>
                <a:sym typeface="Hind Vadodara Light"/>
              </a:defRPr>
            </a:lvl7pPr>
            <a:lvl8pPr lvl="7" algn="r">
              <a:buNone/>
              <a:defRPr sz="1300">
                <a:solidFill>
                  <a:schemeClr val="dk1"/>
                </a:solidFill>
                <a:latin typeface="Hind Vadodara Light"/>
                <a:ea typeface="Hind Vadodara Light"/>
                <a:cs typeface="Hind Vadodara Light"/>
                <a:sym typeface="Hind Vadodara Light"/>
              </a:defRPr>
            </a:lvl8pPr>
            <a:lvl9pPr lvl="8" algn="r">
              <a:buNone/>
              <a:defRPr sz="1300">
                <a:solidFill>
                  <a:schemeClr val="dk1"/>
                </a:solidFill>
                <a:latin typeface="Hind Vadodara Light"/>
                <a:ea typeface="Hind Vadodara Light"/>
                <a:cs typeface="Hind Vadodara Light"/>
                <a:sym typeface="Hind Vadodara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
          <p:cNvSpPr txBox="1"/>
          <p:nvPr>
            <p:ph type="ctrTitle"/>
          </p:nvPr>
        </p:nvSpPr>
        <p:spPr>
          <a:xfrm>
            <a:off x="2481750" y="1199975"/>
            <a:ext cx="4180500" cy="244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000"/>
              <a:t>Walmart Store Sales Forecasting using R-Programming</a:t>
            </a:r>
            <a:endParaRPr sz="4000"/>
          </a:p>
        </p:txBody>
      </p:sp>
      <p:sp>
        <p:nvSpPr>
          <p:cNvPr id="150" name="Google Shape;150;p1"/>
          <p:cNvSpPr txBox="1"/>
          <p:nvPr>
            <p:ph idx="1" type="subTitle"/>
          </p:nvPr>
        </p:nvSpPr>
        <p:spPr>
          <a:xfrm>
            <a:off x="234000" y="3827825"/>
            <a:ext cx="3840300" cy="11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Hind Vadodara Medium"/>
                <a:ea typeface="Hind Vadodara Medium"/>
                <a:cs typeface="Hind Vadodara Medium"/>
                <a:sym typeface="Hind Vadodara Medium"/>
              </a:rPr>
              <a:t>Suruchi Kumar (18070122072)</a:t>
            </a:r>
            <a:endParaRPr>
              <a:latin typeface="Hind Vadodara Medium"/>
              <a:ea typeface="Hind Vadodara Medium"/>
              <a:cs typeface="Hind Vadodara Medium"/>
              <a:sym typeface="Hind Vadodara Medium"/>
            </a:endParaRPr>
          </a:p>
          <a:p>
            <a:pPr indent="0" lvl="0" marL="0" rtl="0" algn="l">
              <a:lnSpc>
                <a:spcPct val="100000"/>
              </a:lnSpc>
              <a:spcBef>
                <a:spcPts val="0"/>
              </a:spcBef>
              <a:spcAft>
                <a:spcPts val="0"/>
              </a:spcAft>
              <a:buSzPts val="2800"/>
              <a:buNone/>
            </a:pPr>
            <a:r>
              <a:rPr lang="en">
                <a:latin typeface="Hind Vadodara Medium"/>
                <a:ea typeface="Hind Vadodara Medium"/>
                <a:cs typeface="Hind Vadodara Medium"/>
                <a:sym typeface="Hind Vadodara Medium"/>
              </a:rPr>
              <a:t>Vattikuti Sree Sahithi (</a:t>
            </a:r>
            <a:r>
              <a:rPr lang="en">
                <a:latin typeface="Hind Vadodara Medium"/>
                <a:ea typeface="Hind Vadodara Medium"/>
                <a:cs typeface="Hind Vadodara Medium"/>
                <a:sym typeface="Hind Vadodara Medium"/>
              </a:rPr>
              <a:t>18070122</a:t>
            </a:r>
            <a:r>
              <a:rPr lang="en">
                <a:latin typeface="Hind Vadodara Medium"/>
                <a:ea typeface="Hind Vadodara Medium"/>
                <a:cs typeface="Hind Vadodara Medium"/>
                <a:sym typeface="Hind Vadodara Medium"/>
              </a:rPr>
              <a:t>077)</a:t>
            </a:r>
            <a:endParaRPr>
              <a:latin typeface="Hind Vadodara Medium"/>
              <a:ea typeface="Hind Vadodara Medium"/>
              <a:cs typeface="Hind Vadodara Medium"/>
              <a:sym typeface="Hind Vadodara Medium"/>
            </a:endParaRPr>
          </a:p>
          <a:p>
            <a:pPr indent="0" lvl="0" marL="0" rtl="0" algn="l">
              <a:lnSpc>
                <a:spcPct val="100000"/>
              </a:lnSpc>
              <a:spcBef>
                <a:spcPts val="0"/>
              </a:spcBef>
              <a:spcAft>
                <a:spcPts val="0"/>
              </a:spcAft>
              <a:buSzPts val="2800"/>
              <a:buNone/>
            </a:pPr>
            <a:r>
              <a:rPr lang="en">
                <a:latin typeface="Hind Vadodara Medium"/>
                <a:ea typeface="Hind Vadodara Medium"/>
                <a:cs typeface="Hind Vadodara Medium"/>
                <a:sym typeface="Hind Vadodara Medium"/>
              </a:rPr>
              <a:t>Yashika Chhabaria (</a:t>
            </a:r>
            <a:r>
              <a:rPr lang="en">
                <a:latin typeface="Hind Vadodara Medium"/>
                <a:ea typeface="Hind Vadodara Medium"/>
                <a:cs typeface="Hind Vadodara Medium"/>
                <a:sym typeface="Hind Vadodara Medium"/>
              </a:rPr>
              <a:t>18070122</a:t>
            </a:r>
            <a:r>
              <a:rPr lang="en">
                <a:latin typeface="Hind Vadodara Medium"/>
                <a:ea typeface="Hind Vadodara Medium"/>
                <a:cs typeface="Hind Vadodara Medium"/>
                <a:sym typeface="Hind Vadodara Medium"/>
              </a:rPr>
              <a:t>079)</a:t>
            </a:r>
            <a:endParaRPr>
              <a:latin typeface="Hind Vadodara Medium"/>
              <a:ea typeface="Hind Vadodara Medium"/>
              <a:cs typeface="Hind Vadodara Medium"/>
              <a:sym typeface="Hind Vadodara Medium"/>
            </a:endParaRPr>
          </a:p>
          <a:p>
            <a:pPr indent="0" lvl="0" marL="0" rtl="0" algn="l">
              <a:lnSpc>
                <a:spcPct val="100000"/>
              </a:lnSpc>
              <a:spcBef>
                <a:spcPts val="0"/>
              </a:spcBef>
              <a:spcAft>
                <a:spcPts val="0"/>
              </a:spcAft>
              <a:buSzPts val="2800"/>
              <a:buNone/>
            </a:pPr>
            <a:r>
              <a:rPr lang="en">
                <a:latin typeface="Hind Vadodara Medium"/>
                <a:ea typeface="Hind Vadodara Medium"/>
                <a:cs typeface="Hind Vadodara Medium"/>
                <a:sym typeface="Hind Vadodara Medium"/>
              </a:rPr>
              <a:t>Arundarasi Rajendran (</a:t>
            </a:r>
            <a:r>
              <a:rPr lang="en">
                <a:latin typeface="Hind Vadodara Medium"/>
                <a:ea typeface="Hind Vadodara Medium"/>
                <a:cs typeface="Hind Vadodara Medium"/>
                <a:sym typeface="Hind Vadodara Medium"/>
              </a:rPr>
              <a:t>18070122</a:t>
            </a:r>
            <a:r>
              <a:rPr lang="en">
                <a:latin typeface="Hind Vadodara Medium"/>
                <a:ea typeface="Hind Vadodara Medium"/>
                <a:cs typeface="Hind Vadodara Medium"/>
                <a:sym typeface="Hind Vadodara Medium"/>
              </a:rPr>
              <a:t>081)</a:t>
            </a:r>
            <a:endParaRPr>
              <a:latin typeface="Hind Vadodara Medium"/>
              <a:ea typeface="Hind Vadodara Medium"/>
              <a:cs typeface="Hind Vadodara Medium"/>
              <a:sym typeface="Hind Vadodara Medium"/>
            </a:endParaRPr>
          </a:p>
          <a:p>
            <a:pPr indent="0" lvl="0" marL="0" rtl="0" algn="l">
              <a:lnSpc>
                <a:spcPct val="100000"/>
              </a:lnSpc>
              <a:spcBef>
                <a:spcPts val="0"/>
              </a:spcBef>
              <a:spcAft>
                <a:spcPts val="0"/>
              </a:spcAft>
              <a:buSzPts val="2800"/>
              <a:buNone/>
            </a:pPr>
            <a:r>
              <a:t/>
            </a:r>
            <a:endParaRPr>
              <a:latin typeface="Hind Vadodara Medium"/>
              <a:ea typeface="Hind Vadodara Medium"/>
              <a:cs typeface="Hind Vadodara Medium"/>
              <a:sym typeface="Hind Vadodara Medium"/>
            </a:endParaRPr>
          </a:p>
        </p:txBody>
      </p:sp>
      <p:pic>
        <p:nvPicPr>
          <p:cNvPr id="151" name="Google Shape;151;p1"/>
          <p:cNvPicPr preferRelativeResize="0"/>
          <p:nvPr/>
        </p:nvPicPr>
        <p:blipFill>
          <a:blip r:embed="rId3">
            <a:alphaModFix/>
          </a:blip>
          <a:stretch>
            <a:fillRect/>
          </a:stretch>
        </p:blipFill>
        <p:spPr>
          <a:xfrm>
            <a:off x="2896200" y="540750"/>
            <a:ext cx="3351598" cy="882075"/>
          </a:xfrm>
          <a:prstGeom prst="rect">
            <a:avLst/>
          </a:prstGeom>
          <a:noFill/>
          <a:ln>
            <a:noFill/>
          </a:ln>
        </p:spPr>
      </p:pic>
      <p:sp>
        <p:nvSpPr>
          <p:cNvPr id="152" name="Google Shape;152;p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d893282630_2_51"/>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2400"/>
              <a:buFont typeface="Arial"/>
              <a:buNone/>
            </a:pPr>
            <a:r>
              <a:rPr lang="en"/>
              <a:t>Methodologies/Techniques used</a:t>
            </a:r>
            <a:endParaRPr/>
          </a:p>
          <a:p>
            <a:pPr indent="0" lvl="0" marL="0" rtl="0" algn="ctr">
              <a:spcBef>
                <a:spcPts val="0"/>
              </a:spcBef>
              <a:spcAft>
                <a:spcPts val="0"/>
              </a:spcAft>
              <a:buNone/>
            </a:pPr>
            <a:r>
              <a:t/>
            </a:r>
            <a:endParaRPr/>
          </a:p>
        </p:txBody>
      </p:sp>
      <p:sp>
        <p:nvSpPr>
          <p:cNvPr id="245" name="Google Shape;245;gd893282630_2_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gd893282630_2_51"/>
          <p:cNvPicPr preferRelativeResize="0"/>
          <p:nvPr/>
        </p:nvPicPr>
        <p:blipFill>
          <a:blip r:embed="rId3">
            <a:alphaModFix/>
          </a:blip>
          <a:stretch>
            <a:fillRect/>
          </a:stretch>
        </p:blipFill>
        <p:spPr>
          <a:xfrm>
            <a:off x="1408750" y="1087401"/>
            <a:ext cx="2664900" cy="1998675"/>
          </a:xfrm>
          <a:prstGeom prst="rect">
            <a:avLst/>
          </a:prstGeom>
          <a:noFill/>
          <a:ln>
            <a:noFill/>
          </a:ln>
        </p:spPr>
      </p:pic>
      <p:sp>
        <p:nvSpPr>
          <p:cNvPr id="247" name="Google Shape;247;gd893282630_2_51"/>
          <p:cNvSpPr txBox="1"/>
          <p:nvPr/>
        </p:nvSpPr>
        <p:spPr>
          <a:xfrm>
            <a:off x="1562500" y="3259875"/>
            <a:ext cx="235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ind Vadodara Light"/>
                <a:ea typeface="Hind Vadodara Light"/>
                <a:cs typeface="Hind Vadodara Light"/>
                <a:sym typeface="Hind Vadodara Light"/>
              </a:rPr>
              <a:t>Stationary Data example</a:t>
            </a:r>
            <a:endParaRPr>
              <a:latin typeface="Hind Vadodara Light"/>
              <a:ea typeface="Hind Vadodara Light"/>
              <a:cs typeface="Hind Vadodara Light"/>
              <a:sym typeface="Hind Vadodara Light"/>
            </a:endParaRPr>
          </a:p>
        </p:txBody>
      </p:sp>
      <p:pic>
        <p:nvPicPr>
          <p:cNvPr id="248" name="Google Shape;248;gd893282630_2_51"/>
          <p:cNvPicPr preferRelativeResize="0"/>
          <p:nvPr/>
        </p:nvPicPr>
        <p:blipFill>
          <a:blip r:embed="rId4">
            <a:alphaModFix/>
          </a:blip>
          <a:stretch>
            <a:fillRect/>
          </a:stretch>
        </p:blipFill>
        <p:spPr>
          <a:xfrm>
            <a:off x="4226050" y="1066002"/>
            <a:ext cx="3763626" cy="2352276"/>
          </a:xfrm>
          <a:prstGeom prst="rect">
            <a:avLst/>
          </a:prstGeom>
          <a:noFill/>
          <a:ln>
            <a:noFill/>
          </a:ln>
        </p:spPr>
      </p:pic>
      <p:sp>
        <p:nvSpPr>
          <p:cNvPr id="249" name="Google Shape;249;gd893282630_2_51"/>
          <p:cNvSpPr txBox="1"/>
          <p:nvPr/>
        </p:nvSpPr>
        <p:spPr>
          <a:xfrm>
            <a:off x="4275550" y="3570675"/>
            <a:ext cx="37635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333333"/>
                </a:solidFill>
                <a:latin typeface="Hind Vadodara"/>
                <a:ea typeface="Hind Vadodara"/>
                <a:cs typeface="Hind Vadodara"/>
                <a:sym typeface="Hind Vadodara"/>
              </a:rPr>
              <a:t>ACF cuts off after lag 2 and PACF cuts off after lag 1. So three potential  (p,q)specification would be (1,0), (1,0), (0,2) and (1,2).</a:t>
            </a:r>
            <a:endParaRPr>
              <a:latin typeface="Hind Vadodara"/>
              <a:ea typeface="Hind Vadodara"/>
              <a:cs typeface="Hind Vadodara"/>
              <a:sym typeface="Hind Vadodara"/>
            </a:endParaRPr>
          </a:p>
        </p:txBody>
      </p:sp>
      <p:sp>
        <p:nvSpPr>
          <p:cNvPr id="250" name="Google Shape;250;gd893282630_2_51"/>
          <p:cNvSpPr txBox="1"/>
          <p:nvPr/>
        </p:nvSpPr>
        <p:spPr>
          <a:xfrm>
            <a:off x="525050" y="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06</a:t>
            </a:r>
            <a:endParaRPr sz="7200">
              <a:solidFill>
                <a:schemeClr val="lt1"/>
              </a:solidFill>
              <a:latin typeface="Teko Light"/>
              <a:ea typeface="Teko Light"/>
              <a:cs typeface="Teko Light"/>
              <a:sym typeface="Tek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gd893282630_2_32"/>
          <p:cNvSpPr txBox="1"/>
          <p:nvPr>
            <p:ph idx="15"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Methodologies/Techniques used</a:t>
            </a:r>
            <a:endParaRPr sz="3600"/>
          </a:p>
        </p:txBody>
      </p:sp>
      <p:sp>
        <p:nvSpPr>
          <p:cNvPr id="256" name="Google Shape;256;gd893282630_2_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gd893282630_2_32"/>
          <p:cNvSpPr txBox="1"/>
          <p:nvPr>
            <p:ph idx="1" type="subTitle"/>
          </p:nvPr>
        </p:nvSpPr>
        <p:spPr>
          <a:xfrm flipH="1">
            <a:off x="2068275" y="1441725"/>
            <a:ext cx="5825700" cy="33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350">
                <a:solidFill>
                  <a:srgbClr val="4D4D4D"/>
                </a:solidFill>
                <a:latin typeface="Arial"/>
                <a:ea typeface="Arial"/>
                <a:cs typeface="Arial"/>
                <a:sym typeface="Arial"/>
              </a:rPr>
              <a:t>Ridge regression uses L2 regularisation to weight/penalise residuals when the parameters of a regression model are being learned.</a:t>
            </a:r>
            <a:endParaRPr sz="1350">
              <a:solidFill>
                <a:srgbClr val="4D4D4D"/>
              </a:solidFill>
              <a:latin typeface="Arial"/>
              <a:ea typeface="Arial"/>
              <a:cs typeface="Arial"/>
              <a:sym typeface="Arial"/>
            </a:endParaRPr>
          </a:p>
          <a:p>
            <a:pPr indent="0" lvl="0" marL="0" marR="82296" rtl="0" algn="l">
              <a:lnSpc>
                <a:spcPct val="115000"/>
              </a:lnSpc>
              <a:spcBef>
                <a:spcPts val="1500"/>
              </a:spcBef>
              <a:spcAft>
                <a:spcPts val="0"/>
              </a:spcAft>
              <a:buNone/>
            </a:pPr>
            <a:r>
              <a:rPr lang="en" sz="1350">
                <a:solidFill>
                  <a:srgbClr val="4D4D4D"/>
                </a:solidFill>
                <a:latin typeface="Arial"/>
                <a:ea typeface="Arial"/>
                <a:cs typeface="Arial"/>
                <a:sym typeface="Arial"/>
              </a:rPr>
              <a:t>The </a:t>
            </a:r>
            <a:r>
              <a:rPr b="1" lang="en" sz="1350">
                <a:solidFill>
                  <a:srgbClr val="4D4D4D"/>
                </a:solidFill>
                <a:latin typeface="Arial"/>
                <a:ea typeface="Arial"/>
                <a:cs typeface="Arial"/>
                <a:sym typeface="Arial"/>
              </a:rPr>
              <a:t>glmnet</a:t>
            </a:r>
            <a:r>
              <a:rPr lang="en" sz="1350">
                <a:solidFill>
                  <a:srgbClr val="4D4D4D"/>
                </a:solidFill>
                <a:latin typeface="Arial"/>
                <a:ea typeface="Arial"/>
                <a:cs typeface="Arial"/>
                <a:sym typeface="Arial"/>
              </a:rPr>
              <a:t> package provides the functionality for ridge regression via glmnet(). Important things to know:</a:t>
            </a:r>
            <a:endParaRPr sz="1350">
              <a:solidFill>
                <a:srgbClr val="4D4D4D"/>
              </a:solidFill>
              <a:latin typeface="Arial"/>
              <a:ea typeface="Arial"/>
              <a:cs typeface="Arial"/>
              <a:sym typeface="Arial"/>
            </a:endParaRPr>
          </a:p>
          <a:p>
            <a:pPr indent="-314325" lvl="0" marL="301752" marR="0" rtl="0" algn="l">
              <a:lnSpc>
                <a:spcPct val="115000"/>
              </a:lnSpc>
              <a:spcBef>
                <a:spcPts val="1500"/>
              </a:spcBef>
              <a:spcAft>
                <a:spcPts val="0"/>
              </a:spcAft>
              <a:buClr>
                <a:srgbClr val="4D4D4D"/>
              </a:buClr>
              <a:buSzPts val="1350"/>
              <a:buFont typeface="Arial"/>
              <a:buChar char="●"/>
            </a:pPr>
            <a:r>
              <a:rPr lang="en" sz="1350">
                <a:solidFill>
                  <a:srgbClr val="4D4D4D"/>
                </a:solidFill>
                <a:latin typeface="Arial"/>
                <a:ea typeface="Arial"/>
                <a:cs typeface="Arial"/>
                <a:sym typeface="Arial"/>
              </a:rPr>
              <a:t>Rather than accepting a formula and data frame, it requires a vector input and matrix of predictors.</a:t>
            </a:r>
            <a:endParaRPr sz="1350">
              <a:solidFill>
                <a:srgbClr val="4D4D4D"/>
              </a:solidFill>
              <a:latin typeface="Arial"/>
              <a:ea typeface="Arial"/>
              <a:cs typeface="Arial"/>
              <a:sym typeface="Arial"/>
            </a:endParaRPr>
          </a:p>
          <a:p>
            <a:pPr indent="-314325" lvl="0" marL="301752" marR="0" rtl="0" algn="l">
              <a:lnSpc>
                <a:spcPct val="115000"/>
              </a:lnSpc>
              <a:spcBef>
                <a:spcPts val="0"/>
              </a:spcBef>
              <a:spcAft>
                <a:spcPts val="0"/>
              </a:spcAft>
              <a:buClr>
                <a:srgbClr val="4D4D4D"/>
              </a:buClr>
              <a:buSzPts val="1350"/>
              <a:buFont typeface="Arial"/>
              <a:buChar char="●"/>
            </a:pPr>
            <a:r>
              <a:rPr lang="en" sz="1350">
                <a:solidFill>
                  <a:srgbClr val="4D4D4D"/>
                </a:solidFill>
                <a:latin typeface="Arial"/>
                <a:ea typeface="Arial"/>
                <a:cs typeface="Arial"/>
                <a:sym typeface="Arial"/>
              </a:rPr>
              <a:t>You must specify alpha = 0 for ridge regression.</a:t>
            </a:r>
            <a:endParaRPr sz="1350">
              <a:solidFill>
                <a:srgbClr val="4D4D4D"/>
              </a:solidFill>
              <a:latin typeface="Arial"/>
              <a:ea typeface="Arial"/>
              <a:cs typeface="Arial"/>
              <a:sym typeface="Arial"/>
            </a:endParaRPr>
          </a:p>
          <a:p>
            <a:pPr indent="-314325" lvl="0" marL="301752" marR="0" rtl="0" algn="l">
              <a:lnSpc>
                <a:spcPct val="115000"/>
              </a:lnSpc>
              <a:spcBef>
                <a:spcPts val="0"/>
              </a:spcBef>
              <a:spcAft>
                <a:spcPts val="0"/>
              </a:spcAft>
              <a:buClr>
                <a:srgbClr val="4D4D4D"/>
              </a:buClr>
              <a:buSzPts val="1350"/>
              <a:buFont typeface="Arial"/>
              <a:buChar char="●"/>
            </a:pPr>
            <a:r>
              <a:rPr lang="en" sz="1350">
                <a:solidFill>
                  <a:srgbClr val="4D4D4D"/>
                </a:solidFill>
                <a:latin typeface="Arial"/>
                <a:ea typeface="Arial"/>
                <a:cs typeface="Arial"/>
                <a:sym typeface="Arial"/>
              </a:rPr>
              <a:t>Ridge regression involves tuning a hyperparameter, lambda. glmnet() will generate default values. </a:t>
            </a:r>
            <a:endParaRPr sz="1350">
              <a:solidFill>
                <a:srgbClr val="4D4D4D"/>
              </a:solidFill>
              <a:latin typeface="Arial"/>
              <a:ea typeface="Arial"/>
              <a:cs typeface="Arial"/>
              <a:sym typeface="Arial"/>
            </a:endParaRPr>
          </a:p>
          <a:p>
            <a:pPr indent="-314325" lvl="0" marL="301752" marR="0" rtl="0" algn="l">
              <a:lnSpc>
                <a:spcPct val="115000"/>
              </a:lnSpc>
              <a:spcBef>
                <a:spcPts val="0"/>
              </a:spcBef>
              <a:spcAft>
                <a:spcPts val="0"/>
              </a:spcAft>
              <a:buClr>
                <a:srgbClr val="4D4D4D"/>
              </a:buClr>
              <a:buSzPts val="1350"/>
              <a:buFont typeface="Arial"/>
              <a:buChar char="●"/>
            </a:pPr>
            <a:r>
              <a:rPr lang="en" sz="1350">
                <a:solidFill>
                  <a:srgbClr val="333333"/>
                </a:solidFill>
                <a:latin typeface="Arial"/>
                <a:ea typeface="Arial"/>
                <a:cs typeface="Arial"/>
                <a:sym typeface="Arial"/>
              </a:rPr>
              <a:t>We use cross-validation to select a good λ value  to identify best tuning parameter.</a:t>
            </a:r>
            <a:endParaRPr sz="1350">
              <a:solidFill>
                <a:srgbClr val="333333"/>
              </a:solidFill>
              <a:latin typeface="Arial"/>
              <a:ea typeface="Arial"/>
              <a:cs typeface="Arial"/>
              <a:sym typeface="Arial"/>
            </a:endParaRPr>
          </a:p>
          <a:p>
            <a:pPr indent="-314325" lvl="0" marL="301752" marR="0" rtl="0" algn="l">
              <a:lnSpc>
                <a:spcPct val="115000"/>
              </a:lnSpc>
              <a:spcBef>
                <a:spcPts val="0"/>
              </a:spcBef>
              <a:spcAft>
                <a:spcPts val="0"/>
              </a:spcAft>
              <a:buClr>
                <a:srgbClr val="333333"/>
              </a:buClr>
              <a:buSzPts val="1350"/>
              <a:buFont typeface="Arial"/>
              <a:buChar char="●"/>
            </a:pPr>
            <a:r>
              <a:rPr lang="en" sz="1350">
                <a:solidFill>
                  <a:srgbClr val="333333"/>
                </a:solidFill>
                <a:latin typeface="Arial"/>
                <a:ea typeface="Arial"/>
                <a:cs typeface="Arial"/>
                <a:sym typeface="Arial"/>
              </a:rPr>
              <a:t>Building a model using this parameter.</a:t>
            </a:r>
            <a:endParaRPr sz="1350">
              <a:solidFill>
                <a:srgbClr val="333333"/>
              </a:solidFill>
              <a:latin typeface="Arial"/>
              <a:ea typeface="Arial"/>
              <a:cs typeface="Arial"/>
              <a:sym typeface="Arial"/>
            </a:endParaRPr>
          </a:p>
          <a:p>
            <a:pPr indent="0" lvl="0" marL="0" rtl="0" algn="l">
              <a:lnSpc>
                <a:spcPct val="100000"/>
              </a:lnSpc>
              <a:spcBef>
                <a:spcPts val="1500"/>
              </a:spcBef>
              <a:spcAft>
                <a:spcPts val="0"/>
              </a:spcAft>
              <a:buSzPts val="1200"/>
              <a:buNone/>
            </a:pPr>
            <a:r>
              <a:t/>
            </a:r>
            <a:endParaRPr sz="1350">
              <a:solidFill>
                <a:srgbClr val="4D4D4D"/>
              </a:solidFill>
              <a:latin typeface="Arial"/>
              <a:ea typeface="Arial"/>
              <a:cs typeface="Arial"/>
              <a:sym typeface="Arial"/>
            </a:endParaRPr>
          </a:p>
        </p:txBody>
      </p:sp>
      <p:sp>
        <p:nvSpPr>
          <p:cNvPr id="258" name="Google Shape;258;gd893282630_2_32"/>
          <p:cNvSpPr txBox="1"/>
          <p:nvPr>
            <p:ph type="ctrTitle"/>
          </p:nvPr>
        </p:nvSpPr>
        <p:spPr>
          <a:xfrm flipH="1">
            <a:off x="3923800" y="983024"/>
            <a:ext cx="1656600" cy="45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a:t>Ridge Regression</a:t>
            </a:r>
            <a:endParaRPr/>
          </a:p>
        </p:txBody>
      </p:sp>
      <p:sp>
        <p:nvSpPr>
          <p:cNvPr id="259" name="Google Shape;259;gd893282630_2_32"/>
          <p:cNvSpPr txBox="1"/>
          <p:nvPr/>
        </p:nvSpPr>
        <p:spPr>
          <a:xfrm>
            <a:off x="567925" y="-8685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06</a:t>
            </a:r>
            <a:endParaRPr sz="7200">
              <a:solidFill>
                <a:schemeClr val="lt1"/>
              </a:solidFill>
              <a:latin typeface="Teko Light"/>
              <a:ea typeface="Teko Light"/>
              <a:cs typeface="Teko Light"/>
              <a:sym typeface="Tek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d8973f2da5_4_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gd8973f2da5_4_2"/>
          <p:cNvSpPr txBox="1"/>
          <p:nvPr/>
        </p:nvSpPr>
        <p:spPr>
          <a:xfrm>
            <a:off x="567925" y="-8685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06</a:t>
            </a:r>
            <a:endParaRPr sz="7200">
              <a:solidFill>
                <a:schemeClr val="lt1"/>
              </a:solidFill>
              <a:latin typeface="Teko Light"/>
              <a:ea typeface="Teko Light"/>
              <a:cs typeface="Teko Light"/>
              <a:sym typeface="Teko Light"/>
            </a:endParaRPr>
          </a:p>
        </p:txBody>
      </p:sp>
      <p:sp>
        <p:nvSpPr>
          <p:cNvPr id="266" name="Google Shape;266;gd8973f2da5_4_2"/>
          <p:cNvSpPr txBox="1"/>
          <p:nvPr>
            <p:ph idx="15"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Methodologies/Techniques used</a:t>
            </a:r>
            <a:endParaRPr sz="3600"/>
          </a:p>
        </p:txBody>
      </p:sp>
      <p:pic>
        <p:nvPicPr>
          <p:cNvPr id="267" name="Google Shape;267;gd8973f2da5_4_2"/>
          <p:cNvPicPr preferRelativeResize="0"/>
          <p:nvPr/>
        </p:nvPicPr>
        <p:blipFill>
          <a:blip r:embed="rId3">
            <a:alphaModFix/>
          </a:blip>
          <a:stretch>
            <a:fillRect/>
          </a:stretch>
        </p:blipFill>
        <p:spPr>
          <a:xfrm>
            <a:off x="1689150" y="1251125"/>
            <a:ext cx="3697774" cy="2641250"/>
          </a:xfrm>
          <a:prstGeom prst="rect">
            <a:avLst/>
          </a:prstGeom>
          <a:noFill/>
          <a:ln>
            <a:noFill/>
          </a:ln>
        </p:spPr>
      </p:pic>
      <p:sp>
        <p:nvSpPr>
          <p:cNvPr id="268" name="Google Shape;268;gd8973f2da5_4_2"/>
          <p:cNvSpPr txBox="1"/>
          <p:nvPr/>
        </p:nvSpPr>
        <p:spPr>
          <a:xfrm>
            <a:off x="5500950" y="1896550"/>
            <a:ext cx="2780100" cy="12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21B34"/>
                </a:solidFill>
              </a:rPr>
              <a:t>The plot displays the cross-validation error according to the log of lambda. The left dashed vertical line indicates that the log of the optimal value of lambda is approximately 2, which is the one that minimizes the prediction error. This lambda value will give the most accurate model.</a:t>
            </a:r>
            <a:endParaRPr sz="1600">
              <a:latin typeface="Hind Vadodara Light"/>
              <a:ea typeface="Hind Vadodara Light"/>
              <a:cs typeface="Hind Vadodara Light"/>
              <a:sym typeface="Hind Vadodara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d3eef9a5cc_0_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gd3eef9a5cc_0_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5" name="Google Shape;275;gd3eef9a5cc_0_17"/>
          <p:cNvSpPr txBox="1"/>
          <p:nvPr/>
        </p:nvSpPr>
        <p:spPr>
          <a:xfrm>
            <a:off x="567925" y="-8685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06</a:t>
            </a:r>
            <a:endParaRPr sz="7200">
              <a:solidFill>
                <a:schemeClr val="lt1"/>
              </a:solidFill>
              <a:latin typeface="Teko Light"/>
              <a:ea typeface="Teko Light"/>
              <a:cs typeface="Teko Light"/>
              <a:sym typeface="Teko Light"/>
            </a:endParaRPr>
          </a:p>
        </p:txBody>
      </p:sp>
      <p:sp>
        <p:nvSpPr>
          <p:cNvPr id="276" name="Google Shape;276;gd3eef9a5cc_0_17"/>
          <p:cNvSpPr txBox="1"/>
          <p:nvPr>
            <p:ph idx="15"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Methodologies/Techniques used</a:t>
            </a:r>
            <a:endParaRPr sz="3600"/>
          </a:p>
        </p:txBody>
      </p:sp>
      <p:sp>
        <p:nvSpPr>
          <p:cNvPr id="277" name="Google Shape;277;gd3eef9a5cc_0_17"/>
          <p:cNvSpPr txBox="1"/>
          <p:nvPr>
            <p:ph type="ctrTitle"/>
          </p:nvPr>
        </p:nvSpPr>
        <p:spPr>
          <a:xfrm flipH="1">
            <a:off x="3923800" y="983024"/>
            <a:ext cx="1656600" cy="45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a:t>GBM Boosting</a:t>
            </a:r>
            <a:endParaRPr/>
          </a:p>
        </p:txBody>
      </p:sp>
      <p:sp>
        <p:nvSpPr>
          <p:cNvPr id="278" name="Google Shape;278;gd3eef9a5cc_0_17"/>
          <p:cNvSpPr txBox="1"/>
          <p:nvPr>
            <p:ph idx="1" type="subTitle"/>
          </p:nvPr>
        </p:nvSpPr>
        <p:spPr>
          <a:xfrm flipH="1">
            <a:off x="2068275" y="1441725"/>
            <a:ext cx="5825700" cy="3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500"/>
              </a:spcBef>
              <a:spcAft>
                <a:spcPts val="0"/>
              </a:spcAft>
              <a:buNone/>
            </a:pPr>
            <a:r>
              <a:rPr lang="en" sz="1350">
                <a:solidFill>
                  <a:srgbClr val="000000"/>
                </a:solidFill>
                <a:latin typeface="Roboto"/>
                <a:ea typeface="Roboto"/>
                <a:cs typeface="Roboto"/>
                <a:sym typeface="Roboto"/>
              </a:rPr>
              <a:t>A Gradient Boosting Machine or GBM combines the predictions from multiple decision trees to generate the final predictions.</a:t>
            </a:r>
            <a:endParaRPr sz="1350">
              <a:solidFill>
                <a:srgbClr val="000000"/>
              </a:solidFill>
              <a:latin typeface="Arial"/>
              <a:ea typeface="Arial"/>
              <a:cs typeface="Arial"/>
              <a:sym typeface="Arial"/>
            </a:endParaRPr>
          </a:p>
          <a:p>
            <a:pPr indent="0" lvl="0" marL="0" rtl="0" algn="l">
              <a:lnSpc>
                <a:spcPct val="100000"/>
              </a:lnSpc>
              <a:spcBef>
                <a:spcPts val="1500"/>
              </a:spcBef>
              <a:spcAft>
                <a:spcPts val="0"/>
              </a:spcAft>
              <a:buNone/>
            </a:pPr>
            <a:r>
              <a:rPr lang="en" sz="1350">
                <a:solidFill>
                  <a:srgbClr val="000000"/>
                </a:solidFill>
                <a:latin typeface="Arial"/>
                <a:ea typeface="Arial"/>
                <a:cs typeface="Arial"/>
                <a:sym typeface="Arial"/>
              </a:rPr>
              <a:t>Gradient boosting Algorithm involves three elements:</a:t>
            </a:r>
            <a:endParaRPr sz="1350">
              <a:solidFill>
                <a:srgbClr val="000000"/>
              </a:solidFill>
              <a:latin typeface="Arial"/>
              <a:ea typeface="Arial"/>
              <a:cs typeface="Arial"/>
              <a:sym typeface="Arial"/>
            </a:endParaRPr>
          </a:p>
          <a:p>
            <a:pPr indent="-314325" lvl="0" marL="749300" rtl="0" algn="l">
              <a:lnSpc>
                <a:spcPct val="100000"/>
              </a:lnSpc>
              <a:spcBef>
                <a:spcPts val="1400"/>
              </a:spcBef>
              <a:spcAft>
                <a:spcPts val="0"/>
              </a:spcAft>
              <a:buClr>
                <a:srgbClr val="000000"/>
              </a:buClr>
              <a:buSzPts val="1350"/>
              <a:buFont typeface="Arial"/>
              <a:buChar char="●"/>
            </a:pPr>
            <a:r>
              <a:rPr lang="en" sz="1350">
                <a:solidFill>
                  <a:srgbClr val="000000"/>
                </a:solidFill>
                <a:latin typeface="Arial"/>
                <a:ea typeface="Arial"/>
                <a:cs typeface="Arial"/>
                <a:sym typeface="Arial"/>
              </a:rPr>
              <a:t>A loss function to be optimized.</a:t>
            </a:r>
            <a:endParaRPr sz="1350">
              <a:solidFill>
                <a:srgbClr val="000000"/>
              </a:solidFill>
              <a:latin typeface="Arial"/>
              <a:ea typeface="Arial"/>
              <a:cs typeface="Arial"/>
              <a:sym typeface="Arial"/>
            </a:endParaRPr>
          </a:p>
          <a:p>
            <a:pPr indent="-314325" lvl="0" marL="749300" rtl="0" algn="l">
              <a:lnSpc>
                <a:spcPct val="100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Weak learner to make predictions.</a:t>
            </a:r>
            <a:endParaRPr sz="1350">
              <a:solidFill>
                <a:srgbClr val="000000"/>
              </a:solidFill>
              <a:latin typeface="Arial"/>
              <a:ea typeface="Arial"/>
              <a:cs typeface="Arial"/>
              <a:sym typeface="Arial"/>
            </a:endParaRPr>
          </a:p>
          <a:p>
            <a:pPr indent="-314325" lvl="0" marL="749300" rtl="0" algn="l">
              <a:lnSpc>
                <a:spcPct val="100000"/>
              </a:lnSpc>
              <a:spcBef>
                <a:spcPts val="0"/>
              </a:spcBef>
              <a:spcAft>
                <a:spcPts val="0"/>
              </a:spcAft>
              <a:buClr>
                <a:srgbClr val="444444"/>
              </a:buClr>
              <a:buSzPts val="1350"/>
              <a:buFont typeface="Arial"/>
              <a:buChar char="●"/>
            </a:pPr>
            <a:r>
              <a:rPr lang="en" sz="1350">
                <a:solidFill>
                  <a:srgbClr val="000000"/>
                </a:solidFill>
                <a:latin typeface="Arial"/>
                <a:ea typeface="Arial"/>
                <a:cs typeface="Arial"/>
                <a:sym typeface="Arial"/>
              </a:rPr>
              <a:t>An additive model to add weak learners to minimize the loss functio</a:t>
            </a:r>
            <a:r>
              <a:rPr lang="en" sz="1350">
                <a:solidFill>
                  <a:srgbClr val="444444"/>
                </a:solidFill>
                <a:latin typeface="Arial"/>
                <a:ea typeface="Arial"/>
                <a:cs typeface="Arial"/>
                <a:sym typeface="Arial"/>
              </a:rPr>
              <a:t>n.</a:t>
            </a:r>
            <a:endParaRPr sz="1350">
              <a:solidFill>
                <a:srgbClr val="444444"/>
              </a:solidFill>
              <a:latin typeface="Arial"/>
              <a:ea typeface="Arial"/>
              <a:cs typeface="Arial"/>
              <a:sym typeface="Arial"/>
            </a:endParaRPr>
          </a:p>
          <a:p>
            <a:pPr indent="0" lvl="0" marL="457200" rtl="0" algn="l">
              <a:lnSpc>
                <a:spcPct val="100000"/>
              </a:lnSpc>
              <a:spcBef>
                <a:spcPts val="2200"/>
              </a:spcBef>
              <a:spcAft>
                <a:spcPts val="0"/>
              </a:spcAft>
              <a:buNone/>
            </a:pPr>
            <a:r>
              <a:t/>
            </a:r>
            <a:endParaRPr sz="1350">
              <a:solidFill>
                <a:srgbClr val="444444"/>
              </a:solidFill>
              <a:latin typeface="Arial"/>
              <a:ea typeface="Arial"/>
              <a:cs typeface="Arial"/>
              <a:sym typeface="Arial"/>
            </a:endParaRPr>
          </a:p>
          <a:p>
            <a:pPr indent="0" lvl="0" marL="457200" rtl="0" algn="l">
              <a:lnSpc>
                <a:spcPct val="100000"/>
              </a:lnSpc>
              <a:spcBef>
                <a:spcPts val="2200"/>
              </a:spcBef>
              <a:spcAft>
                <a:spcPts val="0"/>
              </a:spcAft>
              <a:buNone/>
            </a:pPr>
            <a:r>
              <a:t/>
            </a:r>
            <a:endParaRPr sz="1350">
              <a:solidFill>
                <a:srgbClr val="444444"/>
              </a:solidFill>
              <a:latin typeface="Arial"/>
              <a:ea typeface="Arial"/>
              <a:cs typeface="Arial"/>
              <a:sym typeface="Arial"/>
            </a:endParaRPr>
          </a:p>
          <a:p>
            <a:pPr indent="0" lvl="0" marL="457200" rtl="0" algn="l">
              <a:lnSpc>
                <a:spcPct val="100000"/>
              </a:lnSpc>
              <a:spcBef>
                <a:spcPts val="2200"/>
              </a:spcBef>
              <a:spcAft>
                <a:spcPts val="2200"/>
              </a:spcAft>
              <a:buNone/>
            </a:pPr>
            <a:r>
              <a:t/>
            </a:r>
            <a:endParaRPr sz="1350">
              <a:solidFill>
                <a:srgbClr val="444444"/>
              </a:solidFill>
              <a:latin typeface="Arial"/>
              <a:ea typeface="Arial"/>
              <a:cs typeface="Arial"/>
              <a:sym typeface="Arial"/>
            </a:endParaRPr>
          </a:p>
        </p:txBody>
      </p:sp>
      <p:pic>
        <p:nvPicPr>
          <p:cNvPr id="279" name="Google Shape;279;gd3eef9a5cc_0_17"/>
          <p:cNvPicPr preferRelativeResize="0"/>
          <p:nvPr/>
        </p:nvPicPr>
        <p:blipFill>
          <a:blip r:embed="rId3">
            <a:alphaModFix/>
          </a:blip>
          <a:stretch>
            <a:fillRect/>
          </a:stretch>
        </p:blipFill>
        <p:spPr>
          <a:xfrm>
            <a:off x="2885150" y="3497450"/>
            <a:ext cx="4191925" cy="139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d893282630_0_185"/>
          <p:cNvSpPr txBox="1"/>
          <p:nvPr>
            <p:ph idx="1" type="subTitle"/>
          </p:nvPr>
        </p:nvSpPr>
        <p:spPr>
          <a:xfrm flipH="1">
            <a:off x="483575" y="1632725"/>
            <a:ext cx="3727500" cy="305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000000"/>
                </a:solidFill>
                <a:latin typeface="Hind Vadodara"/>
                <a:ea typeface="Hind Vadodara"/>
                <a:cs typeface="Hind Vadodara"/>
                <a:sym typeface="Hind Vadodara"/>
              </a:rPr>
              <a:t>The dataset for this project was taken from : </a:t>
            </a:r>
            <a:endParaRPr>
              <a:solidFill>
                <a:srgbClr val="000000"/>
              </a:solidFill>
              <a:latin typeface="Hind Vadodara"/>
              <a:ea typeface="Hind Vadodara"/>
              <a:cs typeface="Hind Vadodara"/>
              <a:sym typeface="Hind Vadodara"/>
            </a:endParaRPr>
          </a:p>
          <a:p>
            <a:pPr indent="0" lvl="0" marL="0" rtl="0" algn="just">
              <a:spcBef>
                <a:spcPts val="0"/>
              </a:spcBef>
              <a:spcAft>
                <a:spcPts val="0"/>
              </a:spcAft>
              <a:buNone/>
            </a:pPr>
            <a:r>
              <a:rPr i="1" lang="en">
                <a:solidFill>
                  <a:srgbClr val="000000"/>
                </a:solidFill>
                <a:latin typeface="Hind Vadodara"/>
                <a:ea typeface="Hind Vadodara"/>
                <a:cs typeface="Hind Vadodara"/>
                <a:sym typeface="Hind Vadodara"/>
              </a:rPr>
              <a:t>https://www.kaggle.com/c/walmart-recruiting-store-sales-forecasting.</a:t>
            </a:r>
            <a:endParaRPr>
              <a:solidFill>
                <a:srgbClr val="000000"/>
              </a:solidFill>
              <a:latin typeface="Hind Vadodara"/>
              <a:ea typeface="Hind Vadodara"/>
              <a:cs typeface="Hind Vadodara"/>
              <a:sym typeface="Hind Vadodara"/>
            </a:endParaRPr>
          </a:p>
          <a:p>
            <a:pPr indent="0" lvl="0" marL="0" rtl="0" algn="l">
              <a:spcBef>
                <a:spcPts val="0"/>
              </a:spcBef>
              <a:spcAft>
                <a:spcPts val="0"/>
              </a:spcAft>
              <a:buNone/>
            </a:pPr>
            <a:r>
              <a:rPr lang="en">
                <a:solidFill>
                  <a:srgbClr val="000000"/>
                </a:solidFill>
                <a:latin typeface="Hind Vadodara"/>
                <a:ea typeface="Hind Vadodara"/>
                <a:cs typeface="Hind Vadodara"/>
                <a:sym typeface="Hind Vadodara"/>
              </a:rPr>
              <a:t>It contains-</a:t>
            </a:r>
            <a:endParaRPr>
              <a:solidFill>
                <a:srgbClr val="000000"/>
              </a:solidFill>
              <a:latin typeface="Hind Vadodara"/>
              <a:ea typeface="Hind Vadodara"/>
              <a:cs typeface="Hind Vadodara"/>
              <a:sym typeface="Hind Vadodara"/>
            </a:endParaRPr>
          </a:p>
          <a:p>
            <a:pPr indent="0" lvl="0" marL="0" rtl="0" algn="l">
              <a:spcBef>
                <a:spcPts val="600"/>
              </a:spcBef>
              <a:spcAft>
                <a:spcPts val="0"/>
              </a:spcAft>
              <a:buNone/>
            </a:pPr>
            <a:r>
              <a:t/>
            </a:r>
            <a:endParaRPr>
              <a:solidFill>
                <a:srgbClr val="000000"/>
              </a:solidFill>
              <a:latin typeface="Hind Vadodara"/>
              <a:ea typeface="Hind Vadodara"/>
              <a:cs typeface="Hind Vadodara"/>
              <a:sym typeface="Hind Vadodara"/>
            </a:endParaRPr>
          </a:p>
        </p:txBody>
      </p:sp>
      <p:sp>
        <p:nvSpPr>
          <p:cNvPr id="285" name="Google Shape;285;gd893282630_0_185"/>
          <p:cNvSpPr/>
          <p:nvPr/>
        </p:nvSpPr>
        <p:spPr>
          <a:xfrm rot="-7658695">
            <a:off x="2839411" y="3292933"/>
            <a:ext cx="11580430" cy="3957292"/>
          </a:xfrm>
          <a:custGeom>
            <a:rect b="b" l="l" r="r" t="t"/>
            <a:pathLst>
              <a:path extrusionOk="0" h="28487" w="83363">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d893282630_0_185"/>
          <p:cNvSpPr txBox="1"/>
          <p:nvPr>
            <p:ph type="ctrTitle"/>
          </p:nvPr>
        </p:nvSpPr>
        <p:spPr>
          <a:xfrm flipH="1">
            <a:off x="483573" y="410392"/>
            <a:ext cx="3301800" cy="1325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Dataset </a:t>
            </a:r>
            <a:r>
              <a:rPr lang="en"/>
              <a:t>Explanation</a:t>
            </a:r>
            <a:endParaRPr/>
          </a:p>
        </p:txBody>
      </p:sp>
      <p:sp>
        <p:nvSpPr>
          <p:cNvPr id="287" name="Google Shape;287;gd893282630_0_185"/>
          <p:cNvSpPr/>
          <p:nvPr/>
        </p:nvSpPr>
        <p:spPr>
          <a:xfrm>
            <a:off x="4827525" y="812250"/>
            <a:ext cx="3049500" cy="3050100"/>
          </a:xfrm>
          <a:prstGeom prst="ellipse">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gd893282630_0_185"/>
          <p:cNvPicPr preferRelativeResize="0"/>
          <p:nvPr/>
        </p:nvPicPr>
        <p:blipFill rotWithShape="1">
          <a:blip r:embed="rId3">
            <a:alphaModFix/>
          </a:blip>
          <a:srcRect b="0" l="24954" r="24954" t="0"/>
          <a:stretch/>
        </p:blipFill>
        <p:spPr>
          <a:xfrm>
            <a:off x="4827525" y="812100"/>
            <a:ext cx="3049500" cy="3050100"/>
          </a:xfrm>
          <a:prstGeom prst="ellipse">
            <a:avLst/>
          </a:prstGeom>
          <a:noFill/>
          <a:ln cap="flat" cmpd="sng" w="114300">
            <a:solidFill>
              <a:schemeClr val="lt2"/>
            </a:solidFill>
            <a:prstDash val="solid"/>
            <a:round/>
            <a:headEnd len="sm" w="sm" type="none"/>
            <a:tailEnd len="sm" w="sm" type="none"/>
          </a:ln>
        </p:spPr>
      </p:pic>
      <p:sp>
        <p:nvSpPr>
          <p:cNvPr id="289" name="Google Shape;289;gd893282630_0_185"/>
          <p:cNvSpPr txBox="1"/>
          <p:nvPr/>
        </p:nvSpPr>
        <p:spPr>
          <a:xfrm>
            <a:off x="-567925" y="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07</a:t>
            </a:r>
            <a:endParaRPr sz="7200">
              <a:solidFill>
                <a:schemeClr val="lt1"/>
              </a:solidFill>
              <a:latin typeface="Teko Light"/>
              <a:ea typeface="Teko Light"/>
              <a:cs typeface="Teko Light"/>
              <a:sym typeface="Teko Light"/>
            </a:endParaRPr>
          </a:p>
        </p:txBody>
      </p:sp>
      <p:sp>
        <p:nvSpPr>
          <p:cNvPr id="290" name="Google Shape;290;gd893282630_0_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gd893282630_0_185"/>
          <p:cNvPicPr preferRelativeResize="0"/>
          <p:nvPr/>
        </p:nvPicPr>
        <p:blipFill rotWithShape="1">
          <a:blip r:embed="rId4">
            <a:alphaModFix/>
          </a:blip>
          <a:srcRect b="0" l="0" r="77080" t="0"/>
          <a:stretch/>
        </p:blipFill>
        <p:spPr>
          <a:xfrm>
            <a:off x="595350" y="2670550"/>
            <a:ext cx="1429926" cy="2012275"/>
          </a:xfrm>
          <a:prstGeom prst="rect">
            <a:avLst/>
          </a:prstGeom>
          <a:noFill/>
          <a:ln>
            <a:noFill/>
          </a:ln>
        </p:spPr>
      </p:pic>
      <p:pic>
        <p:nvPicPr>
          <p:cNvPr id="292" name="Google Shape;292;gd893282630_0_185"/>
          <p:cNvPicPr preferRelativeResize="0"/>
          <p:nvPr/>
        </p:nvPicPr>
        <p:blipFill>
          <a:blip r:embed="rId5">
            <a:alphaModFix/>
          </a:blip>
          <a:stretch>
            <a:fillRect/>
          </a:stretch>
        </p:blipFill>
        <p:spPr>
          <a:xfrm>
            <a:off x="2275788" y="2670550"/>
            <a:ext cx="1000125" cy="742950"/>
          </a:xfrm>
          <a:prstGeom prst="rect">
            <a:avLst/>
          </a:prstGeom>
          <a:noFill/>
          <a:ln>
            <a:noFill/>
          </a:ln>
        </p:spPr>
      </p:pic>
      <p:sp>
        <p:nvSpPr>
          <p:cNvPr id="293" name="Google Shape;293;gd893282630_0_185"/>
          <p:cNvSpPr txBox="1"/>
          <p:nvPr/>
        </p:nvSpPr>
        <p:spPr>
          <a:xfrm>
            <a:off x="844113" y="4749850"/>
            <a:ext cx="93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Hind Vadodara"/>
                <a:ea typeface="Hind Vadodara"/>
                <a:cs typeface="Hind Vadodara"/>
                <a:sym typeface="Hind Vadodara"/>
              </a:rPr>
              <a:t>features.csv</a:t>
            </a:r>
            <a:endParaRPr b="1" sz="1000">
              <a:latin typeface="Hind Vadodara"/>
              <a:ea typeface="Hind Vadodara"/>
              <a:cs typeface="Hind Vadodara"/>
              <a:sym typeface="Hind Vadodara"/>
            </a:endParaRPr>
          </a:p>
        </p:txBody>
      </p:sp>
      <p:pic>
        <p:nvPicPr>
          <p:cNvPr id="294" name="Google Shape;294;gd893282630_0_185"/>
          <p:cNvPicPr preferRelativeResize="0"/>
          <p:nvPr/>
        </p:nvPicPr>
        <p:blipFill>
          <a:blip r:embed="rId6">
            <a:alphaModFix/>
          </a:blip>
          <a:stretch>
            <a:fillRect/>
          </a:stretch>
        </p:blipFill>
        <p:spPr>
          <a:xfrm>
            <a:off x="2275788" y="3702375"/>
            <a:ext cx="1571625" cy="1123950"/>
          </a:xfrm>
          <a:prstGeom prst="rect">
            <a:avLst/>
          </a:prstGeom>
          <a:noFill/>
          <a:ln>
            <a:noFill/>
          </a:ln>
        </p:spPr>
      </p:pic>
      <p:sp>
        <p:nvSpPr>
          <p:cNvPr id="295" name="Google Shape;295;gd893282630_0_185"/>
          <p:cNvSpPr txBox="1"/>
          <p:nvPr/>
        </p:nvSpPr>
        <p:spPr>
          <a:xfrm>
            <a:off x="2343513" y="3413500"/>
            <a:ext cx="932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Hind Vadodara"/>
                <a:ea typeface="Hind Vadodara"/>
                <a:cs typeface="Hind Vadodara"/>
                <a:sym typeface="Hind Vadodara"/>
              </a:rPr>
              <a:t>stores</a:t>
            </a:r>
            <a:r>
              <a:rPr b="1" lang="en" sz="1000">
                <a:latin typeface="Hind Vadodara"/>
                <a:ea typeface="Hind Vadodara"/>
                <a:cs typeface="Hind Vadodara"/>
                <a:sym typeface="Hind Vadodara"/>
              </a:rPr>
              <a:t>.csv</a:t>
            </a:r>
            <a:endParaRPr b="1" sz="1000">
              <a:latin typeface="Hind Vadodara"/>
              <a:ea typeface="Hind Vadodara"/>
              <a:cs typeface="Hind Vadodara"/>
              <a:sym typeface="Hind Vadodara"/>
            </a:endParaRPr>
          </a:p>
        </p:txBody>
      </p:sp>
      <p:pic>
        <p:nvPicPr>
          <p:cNvPr id="296" name="Google Shape;296;gd893282630_0_185"/>
          <p:cNvPicPr preferRelativeResize="0"/>
          <p:nvPr/>
        </p:nvPicPr>
        <p:blipFill>
          <a:blip r:embed="rId7">
            <a:alphaModFix/>
          </a:blip>
          <a:stretch>
            <a:fillRect/>
          </a:stretch>
        </p:blipFill>
        <p:spPr>
          <a:xfrm>
            <a:off x="4097938" y="3702375"/>
            <a:ext cx="1323975" cy="952500"/>
          </a:xfrm>
          <a:prstGeom prst="rect">
            <a:avLst/>
          </a:prstGeom>
          <a:noFill/>
          <a:ln>
            <a:noFill/>
          </a:ln>
        </p:spPr>
      </p:pic>
      <p:sp>
        <p:nvSpPr>
          <p:cNvPr id="297" name="Google Shape;297;gd893282630_0_185"/>
          <p:cNvSpPr txBox="1"/>
          <p:nvPr/>
        </p:nvSpPr>
        <p:spPr>
          <a:xfrm>
            <a:off x="2753088" y="4777300"/>
            <a:ext cx="932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Hind Vadodara"/>
                <a:ea typeface="Hind Vadodara"/>
                <a:cs typeface="Hind Vadodara"/>
                <a:sym typeface="Hind Vadodara"/>
              </a:rPr>
              <a:t>train</a:t>
            </a:r>
            <a:r>
              <a:rPr b="1" lang="en" sz="1000">
                <a:latin typeface="Hind Vadodara"/>
                <a:ea typeface="Hind Vadodara"/>
                <a:cs typeface="Hind Vadodara"/>
                <a:sym typeface="Hind Vadodara"/>
              </a:rPr>
              <a:t>.csv</a:t>
            </a:r>
            <a:endParaRPr b="1" sz="1000">
              <a:latin typeface="Hind Vadodara"/>
              <a:ea typeface="Hind Vadodara"/>
              <a:cs typeface="Hind Vadodara"/>
              <a:sym typeface="Hind Vadodara"/>
            </a:endParaRPr>
          </a:p>
        </p:txBody>
      </p:sp>
      <p:sp>
        <p:nvSpPr>
          <p:cNvPr id="298" name="Google Shape;298;gd893282630_0_185"/>
          <p:cNvSpPr txBox="1"/>
          <p:nvPr/>
        </p:nvSpPr>
        <p:spPr>
          <a:xfrm>
            <a:off x="4416388" y="4749850"/>
            <a:ext cx="932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Hind Vadodara"/>
                <a:ea typeface="Hind Vadodara"/>
                <a:cs typeface="Hind Vadodara"/>
                <a:sym typeface="Hind Vadodara"/>
              </a:rPr>
              <a:t>test</a:t>
            </a:r>
            <a:r>
              <a:rPr b="1" lang="en" sz="1000">
                <a:latin typeface="Hind Vadodara"/>
                <a:ea typeface="Hind Vadodara"/>
                <a:cs typeface="Hind Vadodara"/>
                <a:sym typeface="Hind Vadodara"/>
              </a:rPr>
              <a:t>.csv</a:t>
            </a:r>
            <a:endParaRPr b="1" sz="1000">
              <a:latin typeface="Hind Vadodara"/>
              <a:ea typeface="Hind Vadodara"/>
              <a:cs typeface="Hind Vadodara"/>
              <a:sym typeface="Hind Vadoda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d89328253c_0_18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 Flow</a:t>
            </a:r>
            <a:endParaRPr/>
          </a:p>
        </p:txBody>
      </p:sp>
      <p:sp>
        <p:nvSpPr>
          <p:cNvPr id="304" name="Google Shape;304;gd89328253c_0_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gd89328253c_0_185"/>
          <p:cNvPicPr preferRelativeResize="0"/>
          <p:nvPr/>
        </p:nvPicPr>
        <p:blipFill>
          <a:blip r:embed="rId3">
            <a:alphaModFix/>
          </a:blip>
          <a:stretch>
            <a:fillRect/>
          </a:stretch>
        </p:blipFill>
        <p:spPr>
          <a:xfrm>
            <a:off x="698275" y="1218358"/>
            <a:ext cx="7526641" cy="3925092"/>
          </a:xfrm>
          <a:prstGeom prst="rect">
            <a:avLst/>
          </a:prstGeom>
          <a:noFill/>
          <a:ln>
            <a:noFill/>
          </a:ln>
        </p:spPr>
      </p:pic>
      <p:sp>
        <p:nvSpPr>
          <p:cNvPr id="306" name="Google Shape;306;gd89328253c_0_185"/>
          <p:cNvSpPr txBox="1"/>
          <p:nvPr/>
        </p:nvSpPr>
        <p:spPr>
          <a:xfrm>
            <a:off x="1771125" y="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08</a:t>
            </a:r>
            <a:endParaRPr sz="7200">
              <a:solidFill>
                <a:schemeClr val="lt1"/>
              </a:solidFill>
              <a:latin typeface="Teko Light"/>
              <a:ea typeface="Teko Light"/>
              <a:cs typeface="Teko Light"/>
              <a:sym typeface="Tek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d893282630_0_253"/>
          <p:cNvSpPr txBox="1"/>
          <p:nvPr>
            <p:ph idx="2" type="title"/>
          </p:nvPr>
        </p:nvSpPr>
        <p:spPr>
          <a:xfrm>
            <a:off x="2595072" y="2093275"/>
            <a:ext cx="1053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09</a:t>
            </a:r>
            <a:endParaRPr/>
          </a:p>
        </p:txBody>
      </p:sp>
      <p:sp>
        <p:nvSpPr>
          <p:cNvPr id="312" name="Google Shape;312;gd893282630_0_253"/>
          <p:cNvSpPr txBox="1"/>
          <p:nvPr>
            <p:ph type="ctrTitle"/>
          </p:nvPr>
        </p:nvSpPr>
        <p:spPr>
          <a:xfrm>
            <a:off x="6227800" y="2160293"/>
            <a:ext cx="4535700" cy="82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Results</a:t>
            </a:r>
            <a:endParaRPr/>
          </a:p>
        </p:txBody>
      </p:sp>
      <p:sp>
        <p:nvSpPr>
          <p:cNvPr id="313" name="Google Shape;313;gd893282630_0_2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gd893282630_0_253"/>
          <p:cNvSpPr txBox="1"/>
          <p:nvPr/>
        </p:nvSpPr>
        <p:spPr>
          <a:xfrm>
            <a:off x="6227800" y="2923550"/>
            <a:ext cx="2690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ind Vadodara"/>
                <a:ea typeface="Hind Vadodara"/>
                <a:cs typeface="Hind Vadodara"/>
                <a:sym typeface="Hind Vadodara"/>
              </a:rPr>
              <a:t>Step 1-</a:t>
            </a:r>
            <a:r>
              <a:rPr lang="en">
                <a:latin typeface="Hind Vadodara Light"/>
                <a:ea typeface="Hind Vadodara Light"/>
                <a:cs typeface="Hind Vadodara Light"/>
                <a:sym typeface="Hind Vadodara Light"/>
              </a:rPr>
              <a:t> </a:t>
            </a:r>
            <a:r>
              <a:rPr lang="en">
                <a:latin typeface="Hind Vadodara Light"/>
                <a:ea typeface="Hind Vadodara Light"/>
                <a:cs typeface="Hind Vadodara Light"/>
                <a:sym typeface="Hind Vadodara Light"/>
              </a:rPr>
              <a:t>Exploring Data and identifying trends, strong and weak dependencies</a:t>
            </a:r>
            <a:endParaRPr>
              <a:latin typeface="Hind Vadodara Light"/>
              <a:ea typeface="Hind Vadodara Light"/>
              <a:cs typeface="Hind Vadodara Light"/>
              <a:sym typeface="Hind Vadodara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8" name="Shape 318"/>
        <p:cNvGrpSpPr/>
        <p:nvPr/>
      </p:nvGrpSpPr>
      <p:grpSpPr>
        <a:xfrm>
          <a:off x="0" y="0"/>
          <a:ext cx="0" cy="0"/>
          <a:chOff x="0" y="0"/>
          <a:chExt cx="0" cy="0"/>
        </a:xfrm>
      </p:grpSpPr>
      <p:sp>
        <p:nvSpPr>
          <p:cNvPr id="319" name="Google Shape;319;gd89328253c_0_178"/>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320" name="Google Shape;320;gd89328253c_0_1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gd89328253c_0_178"/>
          <p:cNvPicPr preferRelativeResize="0"/>
          <p:nvPr/>
        </p:nvPicPr>
        <p:blipFill>
          <a:blip r:embed="rId3">
            <a:alphaModFix/>
          </a:blip>
          <a:stretch>
            <a:fillRect/>
          </a:stretch>
        </p:blipFill>
        <p:spPr>
          <a:xfrm>
            <a:off x="240251" y="993500"/>
            <a:ext cx="3713825" cy="3490524"/>
          </a:xfrm>
          <a:prstGeom prst="rect">
            <a:avLst/>
          </a:prstGeom>
          <a:noFill/>
          <a:ln>
            <a:noFill/>
          </a:ln>
        </p:spPr>
      </p:pic>
      <p:pic>
        <p:nvPicPr>
          <p:cNvPr id="322" name="Google Shape;322;gd89328253c_0_178"/>
          <p:cNvPicPr preferRelativeResize="0"/>
          <p:nvPr/>
        </p:nvPicPr>
        <p:blipFill>
          <a:blip r:embed="rId4">
            <a:alphaModFix/>
          </a:blip>
          <a:stretch>
            <a:fillRect/>
          </a:stretch>
        </p:blipFill>
        <p:spPr>
          <a:xfrm>
            <a:off x="4572000" y="993500"/>
            <a:ext cx="3984775" cy="3271325"/>
          </a:xfrm>
          <a:prstGeom prst="rect">
            <a:avLst/>
          </a:prstGeom>
          <a:noFill/>
          <a:ln>
            <a:noFill/>
          </a:ln>
        </p:spPr>
      </p:pic>
      <p:sp>
        <p:nvSpPr>
          <p:cNvPr id="323" name="Google Shape;323;gd89328253c_0_178"/>
          <p:cNvSpPr txBox="1"/>
          <p:nvPr/>
        </p:nvSpPr>
        <p:spPr>
          <a:xfrm>
            <a:off x="803675" y="4650575"/>
            <a:ext cx="29148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333333"/>
                </a:solidFill>
                <a:highlight>
                  <a:schemeClr val="lt1"/>
                </a:highlight>
              </a:rPr>
              <a:t>Fig: </a:t>
            </a:r>
            <a:r>
              <a:rPr b="1" lang="en" sz="1050">
                <a:solidFill>
                  <a:srgbClr val="333333"/>
                </a:solidFill>
                <a:highlight>
                  <a:schemeClr val="lt1"/>
                </a:highlight>
              </a:rPr>
              <a:t>Distribution of stores by size and type</a:t>
            </a:r>
            <a:endParaRPr>
              <a:latin typeface="Hind Vadodara Light"/>
              <a:ea typeface="Hind Vadodara Light"/>
              <a:cs typeface="Hind Vadodara Light"/>
              <a:sym typeface="Hind Vadodara Light"/>
            </a:endParaRPr>
          </a:p>
        </p:txBody>
      </p:sp>
      <p:sp>
        <p:nvSpPr>
          <p:cNvPr id="324" name="Google Shape;324;gd89328253c_0_178"/>
          <p:cNvSpPr txBox="1"/>
          <p:nvPr/>
        </p:nvSpPr>
        <p:spPr>
          <a:xfrm>
            <a:off x="5454250" y="4618425"/>
            <a:ext cx="25824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chemeClr val="lt1"/>
                </a:highlight>
              </a:rPr>
              <a:t>Fig: </a:t>
            </a:r>
            <a:r>
              <a:rPr b="1" lang="en" sz="1050">
                <a:solidFill>
                  <a:srgbClr val="333333"/>
                </a:solidFill>
                <a:highlight>
                  <a:schemeClr val="lt1"/>
                </a:highlight>
              </a:rPr>
              <a:t>Distribution of sales by type</a:t>
            </a:r>
            <a:endParaRPr>
              <a:latin typeface="Hind Vadodara Light"/>
              <a:ea typeface="Hind Vadodara Light"/>
              <a:cs typeface="Hind Vadodara Light"/>
              <a:sym typeface="Hind Vadodara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 name="Shape 328"/>
        <p:cNvGrpSpPr/>
        <p:nvPr/>
      </p:nvGrpSpPr>
      <p:grpSpPr>
        <a:xfrm>
          <a:off x="0" y="0"/>
          <a:ext cx="0" cy="0"/>
          <a:chOff x="0" y="0"/>
          <a:chExt cx="0" cy="0"/>
        </a:xfrm>
      </p:grpSpPr>
      <p:sp>
        <p:nvSpPr>
          <p:cNvPr id="329" name="Google Shape;329;gd893282630_0_205"/>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330" name="Google Shape;330;gd893282630_0_2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gd893282630_0_205"/>
          <p:cNvPicPr preferRelativeResize="0"/>
          <p:nvPr/>
        </p:nvPicPr>
        <p:blipFill>
          <a:blip r:embed="rId3">
            <a:alphaModFix/>
          </a:blip>
          <a:stretch>
            <a:fillRect/>
          </a:stretch>
        </p:blipFill>
        <p:spPr>
          <a:xfrm>
            <a:off x="599125" y="917950"/>
            <a:ext cx="7945752" cy="3831900"/>
          </a:xfrm>
          <a:prstGeom prst="rect">
            <a:avLst/>
          </a:prstGeom>
          <a:noFill/>
          <a:ln>
            <a:noFill/>
          </a:ln>
        </p:spPr>
      </p:pic>
      <p:sp>
        <p:nvSpPr>
          <p:cNvPr id="332" name="Google Shape;332;gd893282630_0_205"/>
          <p:cNvSpPr txBox="1"/>
          <p:nvPr/>
        </p:nvSpPr>
        <p:spPr>
          <a:xfrm>
            <a:off x="3055800" y="4773550"/>
            <a:ext cx="30324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chemeClr val="lt1"/>
                </a:highlight>
              </a:rPr>
              <a:t>Fig: S</a:t>
            </a:r>
            <a:r>
              <a:rPr b="1" lang="en" sz="1050">
                <a:solidFill>
                  <a:srgbClr val="333333"/>
                </a:solidFill>
                <a:highlight>
                  <a:schemeClr val="lt1"/>
                </a:highlight>
              </a:rPr>
              <a:t>ales by store type </a:t>
            </a:r>
            <a:endParaRPr>
              <a:latin typeface="Hind Vadodara Light"/>
              <a:ea typeface="Hind Vadodara Light"/>
              <a:cs typeface="Hind Vadodara Light"/>
              <a:sym typeface="Hind Vadodara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6" name="Shape 336"/>
        <p:cNvGrpSpPr/>
        <p:nvPr/>
      </p:nvGrpSpPr>
      <p:grpSpPr>
        <a:xfrm>
          <a:off x="0" y="0"/>
          <a:ext cx="0" cy="0"/>
          <a:chOff x="0" y="0"/>
          <a:chExt cx="0" cy="0"/>
        </a:xfrm>
      </p:grpSpPr>
      <p:sp>
        <p:nvSpPr>
          <p:cNvPr id="337" name="Google Shape;337;gd893282630_0_215"/>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338" name="Google Shape;338;gd893282630_0_2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gd893282630_0_215"/>
          <p:cNvPicPr preferRelativeResize="0"/>
          <p:nvPr/>
        </p:nvPicPr>
        <p:blipFill>
          <a:blip r:embed="rId3">
            <a:alphaModFix/>
          </a:blip>
          <a:stretch>
            <a:fillRect/>
          </a:stretch>
        </p:blipFill>
        <p:spPr>
          <a:xfrm>
            <a:off x="756825" y="932550"/>
            <a:ext cx="3685876" cy="3289399"/>
          </a:xfrm>
          <a:prstGeom prst="rect">
            <a:avLst/>
          </a:prstGeom>
          <a:noFill/>
          <a:ln>
            <a:noFill/>
          </a:ln>
        </p:spPr>
      </p:pic>
      <p:sp>
        <p:nvSpPr>
          <p:cNvPr id="340" name="Google Shape;340;gd893282630_0_215"/>
          <p:cNvSpPr txBox="1"/>
          <p:nvPr/>
        </p:nvSpPr>
        <p:spPr>
          <a:xfrm>
            <a:off x="1693075" y="4532700"/>
            <a:ext cx="25719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chemeClr val="lt1"/>
                </a:highlight>
              </a:rPr>
              <a:t>Fig: </a:t>
            </a:r>
            <a:r>
              <a:rPr b="1" lang="en" sz="1050">
                <a:solidFill>
                  <a:srgbClr val="333333"/>
                </a:solidFill>
                <a:highlight>
                  <a:schemeClr val="lt1"/>
                </a:highlight>
              </a:rPr>
              <a:t>Sales trend across month</a:t>
            </a:r>
            <a:endParaRPr>
              <a:latin typeface="Hind Vadodara Light"/>
              <a:ea typeface="Hind Vadodara Light"/>
              <a:cs typeface="Hind Vadodara Light"/>
              <a:sym typeface="Hind Vadodara Light"/>
            </a:endParaRPr>
          </a:p>
        </p:txBody>
      </p:sp>
      <p:pic>
        <p:nvPicPr>
          <p:cNvPr id="341" name="Google Shape;341;gd893282630_0_215"/>
          <p:cNvPicPr preferRelativeResize="0"/>
          <p:nvPr/>
        </p:nvPicPr>
        <p:blipFill>
          <a:blip r:embed="rId4">
            <a:alphaModFix/>
          </a:blip>
          <a:stretch>
            <a:fillRect/>
          </a:stretch>
        </p:blipFill>
        <p:spPr>
          <a:xfrm>
            <a:off x="4950625" y="932550"/>
            <a:ext cx="3685876" cy="3214399"/>
          </a:xfrm>
          <a:prstGeom prst="rect">
            <a:avLst/>
          </a:prstGeom>
          <a:noFill/>
          <a:ln>
            <a:noFill/>
          </a:ln>
        </p:spPr>
      </p:pic>
      <p:sp>
        <p:nvSpPr>
          <p:cNvPr id="342" name="Google Shape;342;gd893282630_0_215"/>
          <p:cNvSpPr txBox="1"/>
          <p:nvPr/>
        </p:nvSpPr>
        <p:spPr>
          <a:xfrm>
            <a:off x="5550700" y="4489850"/>
            <a:ext cx="2818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333333"/>
                </a:solidFill>
                <a:highlight>
                  <a:schemeClr val="lt1"/>
                </a:highlight>
              </a:rPr>
              <a:t>Fig: R</a:t>
            </a:r>
            <a:r>
              <a:rPr b="1" lang="en" sz="1050">
                <a:solidFill>
                  <a:srgbClr val="333333"/>
                </a:solidFill>
                <a:highlight>
                  <a:schemeClr val="lt1"/>
                </a:highlight>
              </a:rPr>
              <a:t>elation between CPI and sales?</a:t>
            </a:r>
            <a:endParaRPr>
              <a:latin typeface="Hind Vadodara Light"/>
              <a:ea typeface="Hind Vadodara Light"/>
              <a:cs typeface="Hind Vadodara Light"/>
              <a:sym typeface="Hind Vadodara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gd89328253c_0_61"/>
          <p:cNvSpPr txBox="1"/>
          <p:nvPr>
            <p:ph idx="18"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TABLE OF CONTENTS</a:t>
            </a:r>
            <a:endParaRPr/>
          </a:p>
        </p:txBody>
      </p:sp>
      <p:sp>
        <p:nvSpPr>
          <p:cNvPr id="158" name="Google Shape;158;gd89328253c_0_61"/>
          <p:cNvSpPr txBox="1"/>
          <p:nvPr/>
        </p:nvSpPr>
        <p:spPr>
          <a:xfrm>
            <a:off x="3488475" y="1146275"/>
            <a:ext cx="3980700" cy="369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Introduction</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Problem Statement</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Technology Used</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Literature Survey</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Applications</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Methodology and Techniques</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Dataset Explanation</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Diagram flow</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Results</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chemeClr val="accent1"/>
                </a:solidFill>
                <a:latin typeface="Teko Light"/>
                <a:ea typeface="Teko Light"/>
                <a:cs typeface="Teko Light"/>
                <a:sym typeface="Teko Light"/>
              </a:rPr>
              <a:t>Code Execution</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Conclusion</a:t>
            </a:r>
            <a:endParaRPr sz="1900">
              <a:solidFill>
                <a:srgbClr val="D49421"/>
              </a:solidFill>
              <a:latin typeface="Teko Light"/>
              <a:ea typeface="Teko Light"/>
              <a:cs typeface="Teko Light"/>
              <a:sym typeface="Teko Light"/>
            </a:endParaRPr>
          </a:p>
          <a:p>
            <a:pPr indent="-349250" lvl="0" marL="457200" rtl="0" algn="l">
              <a:spcBef>
                <a:spcPts val="0"/>
              </a:spcBef>
              <a:spcAft>
                <a:spcPts val="0"/>
              </a:spcAft>
              <a:buClr>
                <a:srgbClr val="D49421"/>
              </a:buClr>
              <a:buSzPts val="1900"/>
              <a:buFont typeface="Teko Light"/>
              <a:buAutoNum type="arabicPeriod"/>
            </a:pPr>
            <a:r>
              <a:rPr lang="en" sz="1900">
                <a:solidFill>
                  <a:srgbClr val="D49421"/>
                </a:solidFill>
                <a:latin typeface="Teko Light"/>
                <a:ea typeface="Teko Light"/>
                <a:cs typeface="Teko Light"/>
                <a:sym typeface="Teko Light"/>
              </a:rPr>
              <a:t>References</a:t>
            </a:r>
            <a:endParaRPr sz="1900">
              <a:solidFill>
                <a:srgbClr val="D49421"/>
              </a:solidFill>
              <a:latin typeface="Teko Light"/>
              <a:ea typeface="Teko Light"/>
              <a:cs typeface="Teko Light"/>
              <a:sym typeface="Teko Light"/>
            </a:endParaRPr>
          </a:p>
        </p:txBody>
      </p:sp>
      <p:sp>
        <p:nvSpPr>
          <p:cNvPr id="159" name="Google Shape;159;gd89328253c_0_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6" name="Shape 346"/>
        <p:cNvGrpSpPr/>
        <p:nvPr/>
      </p:nvGrpSpPr>
      <p:grpSpPr>
        <a:xfrm>
          <a:off x="0" y="0"/>
          <a:ext cx="0" cy="0"/>
          <a:chOff x="0" y="0"/>
          <a:chExt cx="0" cy="0"/>
        </a:xfrm>
      </p:grpSpPr>
      <p:sp>
        <p:nvSpPr>
          <p:cNvPr id="347" name="Google Shape;347;gd893282630_0_235"/>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348" name="Google Shape;348;gd893282630_0_2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gd893282630_0_23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50" name="Google Shape;350;gd893282630_0_235"/>
          <p:cNvPicPr preferRelativeResize="0"/>
          <p:nvPr/>
        </p:nvPicPr>
        <p:blipFill>
          <a:blip r:embed="rId3">
            <a:alphaModFix/>
          </a:blip>
          <a:stretch>
            <a:fillRect/>
          </a:stretch>
        </p:blipFill>
        <p:spPr>
          <a:xfrm>
            <a:off x="451725" y="988125"/>
            <a:ext cx="4120274" cy="3373126"/>
          </a:xfrm>
          <a:prstGeom prst="rect">
            <a:avLst/>
          </a:prstGeom>
          <a:noFill/>
          <a:ln>
            <a:noFill/>
          </a:ln>
        </p:spPr>
      </p:pic>
      <p:sp>
        <p:nvSpPr>
          <p:cNvPr id="351" name="Google Shape;351;gd893282630_0_235"/>
          <p:cNvSpPr txBox="1"/>
          <p:nvPr/>
        </p:nvSpPr>
        <p:spPr>
          <a:xfrm>
            <a:off x="975125" y="4520700"/>
            <a:ext cx="3311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333333"/>
                </a:solidFill>
                <a:highlight>
                  <a:schemeClr val="lt1"/>
                </a:highlight>
              </a:rPr>
              <a:t>Fig: R</a:t>
            </a:r>
            <a:r>
              <a:rPr b="1" lang="en" sz="1050">
                <a:solidFill>
                  <a:srgbClr val="333333"/>
                </a:solidFill>
                <a:highlight>
                  <a:schemeClr val="lt1"/>
                </a:highlight>
              </a:rPr>
              <a:t>elation between Unemployment and sales?</a:t>
            </a:r>
            <a:r>
              <a:rPr lang="en" sz="1050">
                <a:solidFill>
                  <a:srgbClr val="333333"/>
                </a:solidFill>
                <a:highlight>
                  <a:schemeClr val="lt1"/>
                </a:highlight>
              </a:rPr>
              <a:t> </a:t>
            </a:r>
            <a:endParaRPr>
              <a:latin typeface="Hind Vadodara Light"/>
              <a:ea typeface="Hind Vadodara Light"/>
              <a:cs typeface="Hind Vadodara Light"/>
              <a:sym typeface="Hind Vadodara Light"/>
            </a:endParaRPr>
          </a:p>
        </p:txBody>
      </p:sp>
      <p:pic>
        <p:nvPicPr>
          <p:cNvPr id="352" name="Google Shape;352;gd893282630_0_235"/>
          <p:cNvPicPr preferRelativeResize="0"/>
          <p:nvPr/>
        </p:nvPicPr>
        <p:blipFill>
          <a:blip r:embed="rId4">
            <a:alphaModFix/>
          </a:blip>
          <a:stretch>
            <a:fillRect/>
          </a:stretch>
        </p:blipFill>
        <p:spPr>
          <a:xfrm>
            <a:off x="4797025" y="988125"/>
            <a:ext cx="3968352" cy="3073099"/>
          </a:xfrm>
          <a:prstGeom prst="rect">
            <a:avLst/>
          </a:prstGeom>
          <a:noFill/>
          <a:ln>
            <a:noFill/>
          </a:ln>
        </p:spPr>
      </p:pic>
      <p:sp>
        <p:nvSpPr>
          <p:cNvPr id="353" name="Google Shape;353;gd893282630_0_235"/>
          <p:cNvSpPr txBox="1"/>
          <p:nvPr/>
        </p:nvSpPr>
        <p:spPr>
          <a:xfrm>
            <a:off x="5293525" y="4446975"/>
            <a:ext cx="3311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chemeClr val="lt1"/>
                </a:highlight>
              </a:rPr>
              <a:t>Fig: R</a:t>
            </a:r>
            <a:r>
              <a:rPr b="1" lang="en" sz="1050">
                <a:solidFill>
                  <a:srgbClr val="333333"/>
                </a:solidFill>
                <a:highlight>
                  <a:schemeClr val="lt1"/>
                </a:highlight>
              </a:rPr>
              <a:t>elation between average temperature of the week and sales</a:t>
            </a:r>
            <a:endParaRPr>
              <a:latin typeface="Hind Vadodara Light"/>
              <a:ea typeface="Hind Vadodara Light"/>
              <a:cs typeface="Hind Vadodara Light"/>
              <a:sym typeface="Hind Vadodara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d893282630_0_260"/>
          <p:cNvSpPr txBox="1"/>
          <p:nvPr/>
        </p:nvSpPr>
        <p:spPr>
          <a:xfrm>
            <a:off x="6227800" y="2923550"/>
            <a:ext cx="226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ind Vadodara"/>
                <a:ea typeface="Hind Vadodara"/>
                <a:cs typeface="Hind Vadodara"/>
                <a:sym typeface="Hind Vadodara"/>
              </a:rPr>
              <a:t>Step 2-</a:t>
            </a:r>
            <a:r>
              <a:rPr lang="en">
                <a:latin typeface="Hind Vadodara Light"/>
                <a:ea typeface="Hind Vadodara Light"/>
                <a:cs typeface="Hind Vadodara Light"/>
                <a:sym typeface="Hind Vadodara Light"/>
              </a:rPr>
              <a:t> Data Cleaning and Data transformation</a:t>
            </a:r>
            <a:endParaRPr>
              <a:latin typeface="Hind Vadodara Light"/>
              <a:ea typeface="Hind Vadodara Light"/>
              <a:cs typeface="Hind Vadodara Light"/>
              <a:sym typeface="Hind Vadodara Light"/>
            </a:endParaRPr>
          </a:p>
        </p:txBody>
      </p:sp>
      <p:sp>
        <p:nvSpPr>
          <p:cNvPr id="359" name="Google Shape;359;gd893282630_0_260"/>
          <p:cNvSpPr txBox="1"/>
          <p:nvPr>
            <p:ph idx="2" type="title"/>
          </p:nvPr>
        </p:nvSpPr>
        <p:spPr>
          <a:xfrm>
            <a:off x="2595072" y="2093275"/>
            <a:ext cx="1053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09</a:t>
            </a:r>
            <a:endParaRPr/>
          </a:p>
        </p:txBody>
      </p:sp>
      <p:sp>
        <p:nvSpPr>
          <p:cNvPr id="360" name="Google Shape;360;gd893282630_0_260"/>
          <p:cNvSpPr txBox="1"/>
          <p:nvPr>
            <p:ph type="ctrTitle"/>
          </p:nvPr>
        </p:nvSpPr>
        <p:spPr>
          <a:xfrm>
            <a:off x="6227800" y="2160293"/>
            <a:ext cx="4535700" cy="82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Results</a:t>
            </a:r>
            <a:endParaRPr/>
          </a:p>
        </p:txBody>
      </p:sp>
      <p:sp>
        <p:nvSpPr>
          <p:cNvPr id="361" name="Google Shape;361;gd893282630_0_2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sp>
        <p:nvSpPr>
          <p:cNvPr id="366" name="Google Shape;366;gd893282630_0_267"/>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367" name="Google Shape;367;gd893282630_0_2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gd893282630_0_2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69" name="Google Shape;369;gd893282630_0_267"/>
          <p:cNvPicPr preferRelativeResize="0"/>
          <p:nvPr/>
        </p:nvPicPr>
        <p:blipFill>
          <a:blip r:embed="rId3">
            <a:alphaModFix/>
          </a:blip>
          <a:stretch>
            <a:fillRect/>
          </a:stretch>
        </p:blipFill>
        <p:spPr>
          <a:xfrm>
            <a:off x="152400" y="981075"/>
            <a:ext cx="5614036" cy="4010026"/>
          </a:xfrm>
          <a:prstGeom prst="rect">
            <a:avLst/>
          </a:prstGeom>
          <a:noFill/>
          <a:ln>
            <a:noFill/>
          </a:ln>
        </p:spPr>
      </p:pic>
      <p:pic>
        <p:nvPicPr>
          <p:cNvPr id="370" name="Google Shape;370;gd893282630_0_267"/>
          <p:cNvPicPr preferRelativeResize="0"/>
          <p:nvPr/>
        </p:nvPicPr>
        <p:blipFill>
          <a:blip r:embed="rId4">
            <a:alphaModFix/>
          </a:blip>
          <a:stretch>
            <a:fillRect/>
          </a:stretch>
        </p:blipFill>
        <p:spPr>
          <a:xfrm>
            <a:off x="5918825" y="981075"/>
            <a:ext cx="3072774" cy="3768775"/>
          </a:xfrm>
          <a:prstGeom prst="rect">
            <a:avLst/>
          </a:prstGeom>
          <a:noFill/>
          <a:ln>
            <a:noFill/>
          </a:ln>
        </p:spPr>
      </p:pic>
      <p:sp>
        <p:nvSpPr>
          <p:cNvPr id="371" name="Google Shape;371;gd893282630_0_267"/>
          <p:cNvSpPr txBox="1"/>
          <p:nvPr/>
        </p:nvSpPr>
        <p:spPr>
          <a:xfrm>
            <a:off x="3838050" y="4233675"/>
            <a:ext cx="18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ind Vadodara"/>
                <a:ea typeface="Hind Vadodara"/>
                <a:cs typeface="Hind Vadodara"/>
                <a:sym typeface="Hind Vadodara"/>
              </a:rPr>
              <a:t>BEFORE</a:t>
            </a:r>
            <a:endParaRPr b="1">
              <a:latin typeface="Hind Vadodara"/>
              <a:ea typeface="Hind Vadodara"/>
              <a:cs typeface="Hind Vadodara"/>
              <a:sym typeface="Hind Vadodara"/>
            </a:endParaRPr>
          </a:p>
        </p:txBody>
      </p:sp>
      <p:sp>
        <p:nvSpPr>
          <p:cNvPr id="372" name="Google Shape;372;gd893282630_0_267"/>
          <p:cNvSpPr txBox="1"/>
          <p:nvPr/>
        </p:nvSpPr>
        <p:spPr>
          <a:xfrm>
            <a:off x="7506300" y="3524800"/>
            <a:ext cx="18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ind Vadodara"/>
                <a:ea typeface="Hind Vadodara"/>
                <a:cs typeface="Hind Vadodara"/>
                <a:sym typeface="Hind Vadodara"/>
              </a:rPr>
              <a:t>AFTER</a:t>
            </a:r>
            <a:endParaRPr b="1">
              <a:latin typeface="Hind Vadodara"/>
              <a:ea typeface="Hind Vadodara"/>
              <a:cs typeface="Hind Vadodara"/>
              <a:sym typeface="Hind Vadoda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6" name="Shape 376"/>
        <p:cNvGrpSpPr/>
        <p:nvPr/>
      </p:nvGrpSpPr>
      <p:grpSpPr>
        <a:xfrm>
          <a:off x="0" y="0"/>
          <a:ext cx="0" cy="0"/>
          <a:chOff x="0" y="0"/>
          <a:chExt cx="0" cy="0"/>
        </a:xfrm>
      </p:grpSpPr>
      <p:pic>
        <p:nvPicPr>
          <p:cNvPr id="377" name="Google Shape;377;gd893282630_2_1"/>
          <p:cNvPicPr preferRelativeResize="0"/>
          <p:nvPr/>
        </p:nvPicPr>
        <p:blipFill>
          <a:blip r:embed="rId3">
            <a:alphaModFix/>
          </a:blip>
          <a:stretch>
            <a:fillRect/>
          </a:stretch>
        </p:blipFill>
        <p:spPr>
          <a:xfrm>
            <a:off x="5192025" y="981075"/>
            <a:ext cx="3913449" cy="3768775"/>
          </a:xfrm>
          <a:prstGeom prst="rect">
            <a:avLst/>
          </a:prstGeom>
          <a:noFill/>
          <a:ln>
            <a:noFill/>
          </a:ln>
        </p:spPr>
      </p:pic>
      <p:pic>
        <p:nvPicPr>
          <p:cNvPr id="378" name="Google Shape;378;gd893282630_2_1"/>
          <p:cNvPicPr preferRelativeResize="0"/>
          <p:nvPr/>
        </p:nvPicPr>
        <p:blipFill>
          <a:blip r:embed="rId4">
            <a:alphaModFix/>
          </a:blip>
          <a:stretch>
            <a:fillRect/>
          </a:stretch>
        </p:blipFill>
        <p:spPr>
          <a:xfrm>
            <a:off x="152400" y="1128175"/>
            <a:ext cx="4847650" cy="3862925"/>
          </a:xfrm>
          <a:prstGeom prst="rect">
            <a:avLst/>
          </a:prstGeom>
          <a:noFill/>
          <a:ln>
            <a:noFill/>
          </a:ln>
        </p:spPr>
      </p:pic>
      <p:sp>
        <p:nvSpPr>
          <p:cNvPr id="379" name="Google Shape;379;gd893282630_2_1"/>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380" name="Google Shape;380;gd893282630_2_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gd893282630_2_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2" name="Google Shape;382;gd893282630_2_1"/>
          <p:cNvSpPr txBox="1"/>
          <p:nvPr/>
        </p:nvSpPr>
        <p:spPr>
          <a:xfrm>
            <a:off x="2571750" y="1261600"/>
            <a:ext cx="1831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Hind Vadodara"/>
                <a:ea typeface="Hind Vadodara"/>
                <a:cs typeface="Hind Vadodara"/>
                <a:sym typeface="Hind Vadodara"/>
              </a:rPr>
              <a:t>BEFORE</a:t>
            </a:r>
            <a:endParaRPr b="1">
              <a:latin typeface="Hind Vadodara"/>
              <a:ea typeface="Hind Vadodara"/>
              <a:cs typeface="Hind Vadodara"/>
              <a:sym typeface="Hind Vadodara"/>
            </a:endParaRPr>
          </a:p>
        </p:txBody>
      </p:sp>
      <p:sp>
        <p:nvSpPr>
          <p:cNvPr id="383" name="Google Shape;383;gd893282630_2_1"/>
          <p:cNvSpPr txBox="1"/>
          <p:nvPr/>
        </p:nvSpPr>
        <p:spPr>
          <a:xfrm>
            <a:off x="7518425" y="1661800"/>
            <a:ext cx="18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ind Vadodara"/>
                <a:ea typeface="Hind Vadodara"/>
                <a:cs typeface="Hind Vadodara"/>
                <a:sym typeface="Hind Vadodara"/>
              </a:rPr>
              <a:t>AFTER</a:t>
            </a:r>
            <a:endParaRPr b="1">
              <a:latin typeface="Hind Vadodara"/>
              <a:ea typeface="Hind Vadodara"/>
              <a:cs typeface="Hind Vadodara"/>
              <a:sym typeface="Hind Vadoda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d893282630_2_25"/>
          <p:cNvSpPr txBox="1"/>
          <p:nvPr/>
        </p:nvSpPr>
        <p:spPr>
          <a:xfrm>
            <a:off x="6227800" y="2923550"/>
            <a:ext cx="226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ind Vadodara"/>
                <a:ea typeface="Hind Vadodara"/>
                <a:cs typeface="Hind Vadodara"/>
                <a:sym typeface="Hind Vadodara"/>
              </a:rPr>
              <a:t>Step 3-</a:t>
            </a:r>
            <a:r>
              <a:rPr lang="en">
                <a:latin typeface="Hind Vadodara Light"/>
                <a:ea typeface="Hind Vadodara Light"/>
                <a:cs typeface="Hind Vadodara Light"/>
                <a:sym typeface="Hind Vadodara Light"/>
              </a:rPr>
              <a:t> Building Model using ARIMA, Ridge Regression and GBM</a:t>
            </a:r>
            <a:endParaRPr>
              <a:latin typeface="Hind Vadodara Light"/>
              <a:ea typeface="Hind Vadodara Light"/>
              <a:cs typeface="Hind Vadodara Light"/>
              <a:sym typeface="Hind Vadodara Light"/>
            </a:endParaRPr>
          </a:p>
        </p:txBody>
      </p:sp>
      <p:sp>
        <p:nvSpPr>
          <p:cNvPr id="389" name="Google Shape;389;gd893282630_2_25"/>
          <p:cNvSpPr txBox="1"/>
          <p:nvPr>
            <p:ph idx="2" type="title"/>
          </p:nvPr>
        </p:nvSpPr>
        <p:spPr>
          <a:xfrm>
            <a:off x="2595072" y="2093275"/>
            <a:ext cx="1053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09</a:t>
            </a:r>
            <a:endParaRPr/>
          </a:p>
        </p:txBody>
      </p:sp>
      <p:sp>
        <p:nvSpPr>
          <p:cNvPr id="390" name="Google Shape;390;gd893282630_2_25"/>
          <p:cNvSpPr txBox="1"/>
          <p:nvPr>
            <p:ph type="ctrTitle"/>
          </p:nvPr>
        </p:nvSpPr>
        <p:spPr>
          <a:xfrm>
            <a:off x="6227800" y="2160293"/>
            <a:ext cx="4535700" cy="82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Results</a:t>
            </a:r>
            <a:endParaRPr/>
          </a:p>
        </p:txBody>
      </p:sp>
      <p:sp>
        <p:nvSpPr>
          <p:cNvPr id="391" name="Google Shape;391;gd893282630_2_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5" name="Shape 395"/>
        <p:cNvGrpSpPr/>
        <p:nvPr/>
      </p:nvGrpSpPr>
      <p:grpSpPr>
        <a:xfrm>
          <a:off x="0" y="0"/>
          <a:ext cx="0" cy="0"/>
          <a:chOff x="0" y="0"/>
          <a:chExt cx="0" cy="0"/>
        </a:xfrm>
      </p:grpSpPr>
      <p:pic>
        <p:nvPicPr>
          <p:cNvPr id="396" name="Google Shape;396;gd893282630_0_197"/>
          <p:cNvPicPr preferRelativeResize="0"/>
          <p:nvPr/>
        </p:nvPicPr>
        <p:blipFill>
          <a:blip r:embed="rId3">
            <a:alphaModFix/>
          </a:blip>
          <a:stretch>
            <a:fillRect/>
          </a:stretch>
        </p:blipFill>
        <p:spPr>
          <a:xfrm>
            <a:off x="1764988" y="566738"/>
            <a:ext cx="5614036" cy="4010026"/>
          </a:xfrm>
          <a:prstGeom prst="rect">
            <a:avLst/>
          </a:prstGeom>
          <a:noFill/>
          <a:ln>
            <a:noFill/>
          </a:ln>
        </p:spPr>
      </p:pic>
      <p:sp>
        <p:nvSpPr>
          <p:cNvPr id="397" name="Google Shape;397;gd893282630_0_197"/>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398" name="Google Shape;398;gd893282630_0_1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gd893282630_0_197"/>
          <p:cNvSpPr txBox="1"/>
          <p:nvPr/>
        </p:nvSpPr>
        <p:spPr>
          <a:xfrm>
            <a:off x="3142075" y="4576775"/>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rgbClr val="FFFFFF"/>
                </a:highlight>
              </a:rPr>
              <a:t>Fig: </a:t>
            </a:r>
            <a:r>
              <a:rPr b="1" lang="en" sz="1050">
                <a:solidFill>
                  <a:srgbClr val="333333"/>
                </a:solidFill>
                <a:highlight>
                  <a:srgbClr val="FFFFFF"/>
                </a:highlight>
              </a:rPr>
              <a:t>Identifying the order of differencing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3" name="Shape 403"/>
        <p:cNvGrpSpPr/>
        <p:nvPr/>
      </p:nvGrpSpPr>
      <p:grpSpPr>
        <a:xfrm>
          <a:off x="0" y="0"/>
          <a:ext cx="0" cy="0"/>
          <a:chOff x="0" y="0"/>
          <a:chExt cx="0" cy="0"/>
        </a:xfrm>
      </p:grpSpPr>
      <p:pic>
        <p:nvPicPr>
          <p:cNvPr id="404" name="Google Shape;404;gd893282630_0_225"/>
          <p:cNvPicPr preferRelativeResize="0"/>
          <p:nvPr/>
        </p:nvPicPr>
        <p:blipFill>
          <a:blip r:embed="rId3">
            <a:alphaModFix/>
          </a:blip>
          <a:stretch>
            <a:fillRect/>
          </a:stretch>
        </p:blipFill>
        <p:spPr>
          <a:xfrm>
            <a:off x="532675" y="739825"/>
            <a:ext cx="3753574" cy="3707150"/>
          </a:xfrm>
          <a:prstGeom prst="rect">
            <a:avLst/>
          </a:prstGeom>
          <a:noFill/>
          <a:ln>
            <a:noFill/>
          </a:ln>
        </p:spPr>
      </p:pic>
      <p:sp>
        <p:nvSpPr>
          <p:cNvPr id="405" name="Google Shape;405;gd893282630_0_225"/>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406" name="Google Shape;406;gd893282630_0_2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gd893282630_0_2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8" name="Google Shape;408;gd893282630_0_225"/>
          <p:cNvSpPr txBox="1"/>
          <p:nvPr/>
        </p:nvSpPr>
        <p:spPr>
          <a:xfrm>
            <a:off x="971725" y="4403650"/>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rgbClr val="FFFFFF"/>
                </a:highlight>
              </a:rPr>
              <a:t>Fig: </a:t>
            </a:r>
            <a:r>
              <a:rPr b="1" lang="en" sz="1050">
                <a:solidFill>
                  <a:srgbClr val="333333"/>
                </a:solidFill>
                <a:highlight>
                  <a:srgbClr val="FFFFFF"/>
                </a:highlight>
              </a:rPr>
              <a:t>Identifying AR=1 </a:t>
            </a:r>
            <a:endParaRPr/>
          </a:p>
        </p:txBody>
      </p:sp>
      <p:pic>
        <p:nvPicPr>
          <p:cNvPr id="409" name="Google Shape;409;gd893282630_0_225"/>
          <p:cNvPicPr preferRelativeResize="0"/>
          <p:nvPr/>
        </p:nvPicPr>
        <p:blipFill>
          <a:blip r:embed="rId4">
            <a:alphaModFix/>
          </a:blip>
          <a:stretch>
            <a:fillRect/>
          </a:stretch>
        </p:blipFill>
        <p:spPr>
          <a:xfrm>
            <a:off x="4438649" y="981075"/>
            <a:ext cx="4552951" cy="3252108"/>
          </a:xfrm>
          <a:prstGeom prst="rect">
            <a:avLst/>
          </a:prstGeom>
          <a:noFill/>
          <a:ln>
            <a:noFill/>
          </a:ln>
        </p:spPr>
      </p:pic>
      <p:sp>
        <p:nvSpPr>
          <p:cNvPr id="410" name="Google Shape;410;gd893282630_0_225"/>
          <p:cNvSpPr txBox="1"/>
          <p:nvPr/>
        </p:nvSpPr>
        <p:spPr>
          <a:xfrm>
            <a:off x="5556775" y="4233175"/>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rgbClr val="FFFFFF"/>
                </a:highlight>
              </a:rPr>
              <a:t>Fig: Identifying MA=3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4" name="Shape 414"/>
        <p:cNvGrpSpPr/>
        <p:nvPr/>
      </p:nvGrpSpPr>
      <p:grpSpPr>
        <a:xfrm>
          <a:off x="0" y="0"/>
          <a:ext cx="0" cy="0"/>
          <a:chOff x="0" y="0"/>
          <a:chExt cx="0" cy="0"/>
        </a:xfrm>
      </p:grpSpPr>
      <p:sp>
        <p:nvSpPr>
          <p:cNvPr id="415" name="Google Shape;415;gd893282630_0_244"/>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416" name="Google Shape;416;gd893282630_0_2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gd893282630_0_2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8" name="Google Shape;418;gd893282630_0_2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19" name="Google Shape;419;gd893282630_0_244"/>
          <p:cNvPicPr preferRelativeResize="0"/>
          <p:nvPr/>
        </p:nvPicPr>
        <p:blipFill>
          <a:blip r:embed="rId3">
            <a:alphaModFix/>
          </a:blip>
          <a:stretch>
            <a:fillRect/>
          </a:stretch>
        </p:blipFill>
        <p:spPr>
          <a:xfrm>
            <a:off x="1861413" y="1013225"/>
            <a:ext cx="5614036" cy="4010026"/>
          </a:xfrm>
          <a:prstGeom prst="rect">
            <a:avLst/>
          </a:prstGeom>
          <a:noFill/>
          <a:ln>
            <a:noFill/>
          </a:ln>
        </p:spPr>
      </p:pic>
      <p:sp>
        <p:nvSpPr>
          <p:cNvPr id="420" name="Google Shape;420;gd893282630_0_244"/>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1" name="Google Shape;421;gd893282630_0_244"/>
          <p:cNvSpPr txBox="1"/>
          <p:nvPr/>
        </p:nvSpPr>
        <p:spPr>
          <a:xfrm>
            <a:off x="3168438" y="4677050"/>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rgbClr val="FFFFFF"/>
                </a:highlight>
              </a:rPr>
              <a:t>Fig: Predicting future trends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5" name="Shape 425"/>
        <p:cNvGrpSpPr/>
        <p:nvPr/>
      </p:nvGrpSpPr>
      <p:grpSpPr>
        <a:xfrm>
          <a:off x="0" y="0"/>
          <a:ext cx="0" cy="0"/>
          <a:chOff x="0" y="0"/>
          <a:chExt cx="0" cy="0"/>
        </a:xfrm>
      </p:grpSpPr>
      <p:sp>
        <p:nvSpPr>
          <p:cNvPr id="426" name="Google Shape;426;gd893282630_2_89"/>
          <p:cNvSpPr txBox="1"/>
          <p:nvPr>
            <p:ph type="title"/>
          </p:nvPr>
        </p:nvSpPr>
        <p:spPr>
          <a:xfrm>
            <a:off x="1504050" y="198675"/>
            <a:ext cx="6135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(Screenshots, images and graphs)</a:t>
            </a:r>
            <a:endParaRPr/>
          </a:p>
        </p:txBody>
      </p:sp>
      <p:sp>
        <p:nvSpPr>
          <p:cNvPr id="427" name="Google Shape;427;gd893282630_2_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gd893282630_2_8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9" name="Google Shape;429;gd893282630_2_8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30" name="Google Shape;430;gd893282630_2_89"/>
          <p:cNvPicPr preferRelativeResize="0"/>
          <p:nvPr/>
        </p:nvPicPr>
        <p:blipFill>
          <a:blip r:embed="rId3">
            <a:alphaModFix/>
          </a:blip>
          <a:stretch>
            <a:fillRect/>
          </a:stretch>
        </p:blipFill>
        <p:spPr>
          <a:xfrm>
            <a:off x="361247" y="867963"/>
            <a:ext cx="4375049" cy="4010026"/>
          </a:xfrm>
          <a:prstGeom prst="rect">
            <a:avLst/>
          </a:prstGeom>
          <a:noFill/>
          <a:ln>
            <a:noFill/>
          </a:ln>
        </p:spPr>
      </p:pic>
      <p:pic>
        <p:nvPicPr>
          <p:cNvPr id="431" name="Google Shape;431;gd893282630_2_89"/>
          <p:cNvPicPr preferRelativeResize="0"/>
          <p:nvPr/>
        </p:nvPicPr>
        <p:blipFill>
          <a:blip r:embed="rId4">
            <a:alphaModFix/>
          </a:blip>
          <a:stretch>
            <a:fillRect/>
          </a:stretch>
        </p:blipFill>
        <p:spPr>
          <a:xfrm>
            <a:off x="4671999" y="1291838"/>
            <a:ext cx="4099325" cy="3162300"/>
          </a:xfrm>
          <a:prstGeom prst="rect">
            <a:avLst/>
          </a:prstGeom>
          <a:noFill/>
          <a:ln>
            <a:noFill/>
          </a:ln>
        </p:spPr>
      </p:pic>
      <p:sp>
        <p:nvSpPr>
          <p:cNvPr id="432" name="Google Shape;432;gd893282630_2_89"/>
          <p:cNvSpPr txBox="1"/>
          <p:nvPr/>
        </p:nvSpPr>
        <p:spPr>
          <a:xfrm>
            <a:off x="737225" y="4773550"/>
            <a:ext cx="36231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rgbClr val="FFFFFF"/>
                </a:highlight>
              </a:rPr>
              <a:t>Fig: Cross Validation to identify best tuning parameter</a:t>
            </a:r>
            <a:endParaRPr/>
          </a:p>
        </p:txBody>
      </p:sp>
      <p:sp>
        <p:nvSpPr>
          <p:cNvPr id="433" name="Google Shape;433;gd893282630_2_89"/>
          <p:cNvSpPr txBox="1"/>
          <p:nvPr/>
        </p:nvSpPr>
        <p:spPr>
          <a:xfrm>
            <a:off x="5221663" y="4773550"/>
            <a:ext cx="3000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333333"/>
                </a:solidFill>
                <a:highlight>
                  <a:srgbClr val="FFFFFF"/>
                </a:highlight>
              </a:rPr>
              <a:t>Fig: Predictions after boosting using GBM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
          <p:cNvSpPr txBox="1"/>
          <p:nvPr>
            <p:ph idx="2" type="title"/>
          </p:nvPr>
        </p:nvSpPr>
        <p:spPr>
          <a:xfrm>
            <a:off x="2595072" y="2093275"/>
            <a:ext cx="1053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10</a:t>
            </a:r>
            <a:endParaRPr/>
          </a:p>
        </p:txBody>
      </p:sp>
      <p:sp>
        <p:nvSpPr>
          <p:cNvPr id="439" name="Google Shape;439;p4"/>
          <p:cNvSpPr txBox="1"/>
          <p:nvPr>
            <p:ph type="ctrTitle"/>
          </p:nvPr>
        </p:nvSpPr>
        <p:spPr>
          <a:xfrm>
            <a:off x="4007825" y="2173943"/>
            <a:ext cx="4535700" cy="822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t>Code Execution</a:t>
            </a:r>
            <a:endParaRPr/>
          </a:p>
        </p:txBody>
      </p:sp>
      <p:sp>
        <p:nvSpPr>
          <p:cNvPr id="440" name="Google Shape;44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7"/>
          <p:cNvSpPr txBox="1"/>
          <p:nvPr/>
        </p:nvSpPr>
        <p:spPr>
          <a:xfrm>
            <a:off x="4254100" y="4052000"/>
            <a:ext cx="3947400" cy="67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Hind Vadodara"/>
              <a:ea typeface="Hind Vadodara"/>
              <a:cs typeface="Hind Vadodara"/>
              <a:sym typeface="Hind Vadodara"/>
            </a:endParaRPr>
          </a:p>
          <a:p>
            <a:pPr indent="0" lvl="0" marL="0" rtl="0" algn="l">
              <a:spcBef>
                <a:spcPts val="0"/>
              </a:spcBef>
              <a:spcAft>
                <a:spcPts val="0"/>
              </a:spcAft>
              <a:buNone/>
            </a:pPr>
            <a:r>
              <a:t/>
            </a:r>
            <a:endParaRPr>
              <a:latin typeface="Hind Vadodara"/>
              <a:ea typeface="Hind Vadodara"/>
              <a:cs typeface="Hind Vadodara"/>
              <a:sym typeface="Hind Vadodara"/>
            </a:endParaRPr>
          </a:p>
        </p:txBody>
      </p:sp>
      <p:sp>
        <p:nvSpPr>
          <p:cNvPr id="165" name="Google Shape;165;p7"/>
          <p:cNvSpPr txBox="1"/>
          <p:nvPr>
            <p:ph idx="1" type="subTitle"/>
          </p:nvPr>
        </p:nvSpPr>
        <p:spPr>
          <a:xfrm flipH="1">
            <a:off x="526600" y="1813875"/>
            <a:ext cx="3727500" cy="3050100"/>
          </a:xfrm>
          <a:prstGeom prst="rect">
            <a:avLst/>
          </a:prstGeom>
          <a:noFill/>
          <a:ln>
            <a:noFill/>
          </a:ln>
        </p:spPr>
        <p:txBody>
          <a:bodyPr anchorCtr="0" anchor="t" bIns="91425" lIns="91425" spcFirstLastPara="1" rIns="91425" wrap="square" tIns="91425">
            <a:noAutofit/>
          </a:bodyPr>
          <a:lstStyle/>
          <a:p>
            <a:pPr indent="-304800" lvl="0" marL="457200" rtl="0" algn="l">
              <a:spcBef>
                <a:spcPts val="600"/>
              </a:spcBef>
              <a:spcAft>
                <a:spcPts val="0"/>
              </a:spcAft>
              <a:buClr>
                <a:srgbClr val="000000"/>
              </a:buClr>
              <a:buSzPts val="1200"/>
              <a:buFont typeface="Hind Vadodara"/>
              <a:buAutoNum type="arabicPeriod"/>
            </a:pPr>
            <a:r>
              <a:rPr lang="en">
                <a:solidFill>
                  <a:srgbClr val="000000"/>
                </a:solidFill>
                <a:latin typeface="Hind Vadodara"/>
                <a:ea typeface="Hind Vadodara"/>
                <a:cs typeface="Hind Vadodara"/>
                <a:sym typeface="Hind Vadodara"/>
              </a:rPr>
              <a:t>Walmart is an American multinational retail corporation that operates a chain of hypermarkets all around in the United States.</a:t>
            </a:r>
            <a:endParaRPr>
              <a:solidFill>
                <a:srgbClr val="000000"/>
              </a:solidFill>
              <a:latin typeface="Hind Vadodara"/>
              <a:ea typeface="Hind Vadodara"/>
              <a:cs typeface="Hind Vadodara"/>
              <a:sym typeface="Hind Vadodara"/>
            </a:endParaRPr>
          </a:p>
          <a:p>
            <a:pPr indent="-317500" lvl="0" marL="457200" rtl="0" algn="l">
              <a:spcBef>
                <a:spcPts val="600"/>
              </a:spcBef>
              <a:spcAft>
                <a:spcPts val="0"/>
              </a:spcAft>
              <a:buClr>
                <a:srgbClr val="000000"/>
              </a:buClr>
              <a:buSzPts val="1400"/>
              <a:buAutoNum type="arabicPeriod"/>
            </a:pPr>
            <a:r>
              <a:rPr lang="en">
                <a:solidFill>
                  <a:srgbClr val="000000"/>
                </a:solidFill>
                <a:latin typeface="Hind Vadodara"/>
                <a:ea typeface="Hind Vadodara"/>
                <a:cs typeface="Hind Vadodara"/>
                <a:sym typeface="Hind Vadodara"/>
              </a:rPr>
              <a:t>As of January 31, 2021, Walmart has 11,443 stores and clubs in 26 countries, operating under 54 different names.</a:t>
            </a:r>
            <a:endParaRPr>
              <a:solidFill>
                <a:srgbClr val="000000"/>
              </a:solidFill>
              <a:latin typeface="Hind Vadodara"/>
              <a:ea typeface="Hind Vadodara"/>
              <a:cs typeface="Hind Vadodara"/>
              <a:sym typeface="Hind Vadodara"/>
            </a:endParaRPr>
          </a:p>
          <a:p>
            <a:pPr indent="-304800" lvl="0" marL="457200" rtl="0" algn="l">
              <a:spcBef>
                <a:spcPts val="600"/>
              </a:spcBef>
              <a:spcAft>
                <a:spcPts val="0"/>
              </a:spcAft>
              <a:buClr>
                <a:srgbClr val="000000"/>
              </a:buClr>
              <a:buSzPts val="1200"/>
              <a:buFont typeface="Hind Vadodara"/>
              <a:buAutoNum type="arabicPeriod"/>
            </a:pPr>
            <a:r>
              <a:rPr lang="en">
                <a:solidFill>
                  <a:srgbClr val="000000"/>
                </a:solidFill>
                <a:latin typeface="Hind Vadodara"/>
                <a:ea typeface="Hind Vadodara"/>
                <a:cs typeface="Hind Vadodara"/>
                <a:sym typeface="Hind Vadodara"/>
              </a:rPr>
              <a:t>Predicting future sales for a company is one of the most important aspects of strategic planning.</a:t>
            </a:r>
            <a:endParaRPr>
              <a:solidFill>
                <a:srgbClr val="000000"/>
              </a:solidFill>
              <a:latin typeface="Hind Vadodara"/>
              <a:ea typeface="Hind Vadodara"/>
              <a:cs typeface="Hind Vadodara"/>
              <a:sym typeface="Hind Vadodara"/>
            </a:endParaRPr>
          </a:p>
          <a:p>
            <a:pPr indent="-317500" lvl="0" marL="457200" rtl="0" algn="l">
              <a:spcBef>
                <a:spcPts val="600"/>
              </a:spcBef>
              <a:spcAft>
                <a:spcPts val="0"/>
              </a:spcAft>
              <a:buClr>
                <a:srgbClr val="000000"/>
              </a:buClr>
              <a:buSzPts val="1400"/>
              <a:buFont typeface="Hind Vadodara"/>
              <a:buAutoNum type="arabicPeriod"/>
            </a:pPr>
            <a:r>
              <a:rPr lang="en">
                <a:solidFill>
                  <a:srgbClr val="000000"/>
                </a:solidFill>
                <a:latin typeface="Hind Vadodara"/>
                <a:ea typeface="Hind Vadodara"/>
                <a:cs typeface="Hind Vadodara"/>
                <a:sym typeface="Hind Vadodara"/>
              </a:rPr>
              <a:t>We are using R-programming as </a:t>
            </a:r>
            <a:r>
              <a:rPr lang="en">
                <a:solidFill>
                  <a:srgbClr val="000000"/>
                </a:solidFill>
                <a:latin typeface="Hind Vadodara"/>
                <a:ea typeface="Hind Vadodara"/>
                <a:cs typeface="Hind Vadodara"/>
                <a:sym typeface="Hind Vadodara"/>
              </a:rPr>
              <a:t>R is a programming language for statistical computing and graphics.</a:t>
            </a:r>
            <a:endParaRPr>
              <a:solidFill>
                <a:srgbClr val="000000"/>
              </a:solidFill>
              <a:latin typeface="Hind Vadodara"/>
              <a:ea typeface="Hind Vadodara"/>
              <a:cs typeface="Hind Vadodara"/>
              <a:sym typeface="Hind Vadodara"/>
            </a:endParaRPr>
          </a:p>
        </p:txBody>
      </p:sp>
      <p:sp>
        <p:nvSpPr>
          <p:cNvPr id="166" name="Google Shape;166;p7"/>
          <p:cNvSpPr/>
          <p:nvPr/>
        </p:nvSpPr>
        <p:spPr>
          <a:xfrm rot="-7658695">
            <a:off x="2839411" y="3292933"/>
            <a:ext cx="11580430" cy="3957292"/>
          </a:xfrm>
          <a:custGeom>
            <a:rect b="b" l="l" r="r" t="t"/>
            <a:pathLst>
              <a:path extrusionOk="0" h="28487" w="83363">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
          <p:cNvSpPr txBox="1"/>
          <p:nvPr>
            <p:ph type="ctrTitle"/>
          </p:nvPr>
        </p:nvSpPr>
        <p:spPr>
          <a:xfrm flipH="1">
            <a:off x="665900" y="1010246"/>
            <a:ext cx="3301800" cy="72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6000"/>
              <a:t>Introduction</a:t>
            </a:r>
            <a:endParaRPr sz="6000"/>
          </a:p>
        </p:txBody>
      </p:sp>
      <p:sp>
        <p:nvSpPr>
          <p:cNvPr id="168" name="Google Shape;168;p7"/>
          <p:cNvSpPr/>
          <p:nvPr/>
        </p:nvSpPr>
        <p:spPr>
          <a:xfrm>
            <a:off x="4827525" y="812250"/>
            <a:ext cx="3049500" cy="3050100"/>
          </a:xfrm>
          <a:prstGeom prst="ellipse">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7"/>
          <p:cNvPicPr preferRelativeResize="0"/>
          <p:nvPr/>
        </p:nvPicPr>
        <p:blipFill rotWithShape="1">
          <a:blip r:embed="rId3">
            <a:alphaModFix/>
          </a:blip>
          <a:srcRect b="17816" l="0" r="0" t="17816"/>
          <a:stretch/>
        </p:blipFill>
        <p:spPr>
          <a:xfrm>
            <a:off x="4827525" y="812100"/>
            <a:ext cx="3049500" cy="3050100"/>
          </a:xfrm>
          <a:prstGeom prst="ellipse">
            <a:avLst/>
          </a:prstGeom>
          <a:noFill/>
          <a:ln cap="flat" cmpd="sng" w="114300">
            <a:solidFill>
              <a:schemeClr val="lt2"/>
            </a:solidFill>
            <a:prstDash val="solid"/>
            <a:round/>
            <a:headEnd len="sm" w="sm" type="none"/>
            <a:tailEnd len="sm" w="sm" type="none"/>
          </a:ln>
        </p:spPr>
      </p:pic>
      <p:sp>
        <p:nvSpPr>
          <p:cNvPr id="170" name="Google Shape;170;p7"/>
          <p:cNvSpPr txBox="1"/>
          <p:nvPr/>
        </p:nvSpPr>
        <p:spPr>
          <a:xfrm>
            <a:off x="-182175" y="-85725"/>
            <a:ext cx="2332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01</a:t>
            </a:r>
            <a:endParaRPr sz="7200">
              <a:solidFill>
                <a:schemeClr val="lt1"/>
              </a:solidFill>
              <a:latin typeface="Teko Light"/>
              <a:ea typeface="Teko Light"/>
              <a:cs typeface="Teko Light"/>
              <a:sym typeface="Teko Light"/>
            </a:endParaRPr>
          </a:p>
        </p:txBody>
      </p:sp>
      <p:sp>
        <p:nvSpPr>
          <p:cNvPr id="171" name="Google Shape;17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20"/>
          <p:cNvSpPr txBox="1"/>
          <p:nvPr>
            <p:ph type="ctrTitle"/>
          </p:nvPr>
        </p:nvSpPr>
        <p:spPr>
          <a:xfrm flipH="1">
            <a:off x="4847211" y="2553180"/>
            <a:ext cx="3690300" cy="453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t>Conclusion</a:t>
            </a:r>
            <a:endParaRPr/>
          </a:p>
        </p:txBody>
      </p:sp>
      <p:sp>
        <p:nvSpPr>
          <p:cNvPr id="446" name="Google Shape;446;p20"/>
          <p:cNvSpPr txBox="1"/>
          <p:nvPr>
            <p:ph idx="2" type="title"/>
          </p:nvPr>
        </p:nvSpPr>
        <p:spPr>
          <a:xfrm flipH="1">
            <a:off x="2133750" y="2105829"/>
            <a:ext cx="20001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12</a:t>
            </a:r>
            <a:endParaRPr/>
          </a:p>
        </p:txBody>
      </p:sp>
      <p:sp>
        <p:nvSpPr>
          <p:cNvPr id="447" name="Google Shape;44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d89328253c_0_203"/>
          <p:cNvSpPr txBox="1"/>
          <p:nvPr/>
        </p:nvSpPr>
        <p:spPr>
          <a:xfrm>
            <a:off x="690775" y="1857850"/>
            <a:ext cx="7587000" cy="245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latin typeface="Hind Vadodara"/>
                <a:ea typeface="Hind Vadodara"/>
                <a:cs typeface="Hind Vadodara"/>
                <a:sym typeface="Hind Vadodara"/>
              </a:rPr>
              <a:t>[1] Pavlyshenko, Bohdan M. “Machine-Learning Models for Sales Time Series Forecasting.” </a:t>
            </a:r>
            <a:r>
              <a:rPr i="1" lang="en" sz="1200">
                <a:latin typeface="Hind Vadodara"/>
                <a:ea typeface="Hind Vadodara"/>
                <a:cs typeface="Hind Vadodara"/>
                <a:sym typeface="Hind Vadodara"/>
              </a:rPr>
              <a:t>Mpdi</a:t>
            </a:r>
            <a:r>
              <a:rPr lang="en" sz="1200">
                <a:latin typeface="Hind Vadodara"/>
                <a:ea typeface="Hind Vadodara"/>
                <a:cs typeface="Hind Vadodara"/>
                <a:sym typeface="Hind Vadodara"/>
              </a:rPr>
              <a:t>, 18 Jan. 2019, pp. 2–11., doi:doi:10.3390/data4010015. </a:t>
            </a:r>
            <a:endParaRPr sz="1200">
              <a:latin typeface="Hind Vadodara"/>
              <a:ea typeface="Hind Vadodara"/>
              <a:cs typeface="Hind Vadodara"/>
              <a:sym typeface="Hind Vadodara"/>
            </a:endParaRPr>
          </a:p>
          <a:p>
            <a:pPr indent="0" lvl="0" marL="0" rtl="0" algn="l">
              <a:lnSpc>
                <a:spcPct val="115000"/>
              </a:lnSpc>
              <a:spcBef>
                <a:spcPts val="1200"/>
              </a:spcBef>
              <a:spcAft>
                <a:spcPts val="0"/>
              </a:spcAft>
              <a:buNone/>
            </a:pPr>
            <a:r>
              <a:rPr lang="en" sz="1200">
                <a:latin typeface="Hind Vadodara"/>
                <a:ea typeface="Hind Vadodara"/>
                <a:cs typeface="Hind Vadodara"/>
                <a:sym typeface="Hind Vadodara"/>
              </a:rPr>
              <a:t>[2] Chandel, Archisha, et al. “Sales Prediction System Using Machine Learning .” </a:t>
            </a:r>
            <a:r>
              <a:rPr i="1" lang="en" sz="1200">
                <a:latin typeface="Hind Vadodara"/>
                <a:ea typeface="Hind Vadodara"/>
                <a:cs typeface="Hind Vadodara"/>
                <a:sym typeface="Hind Vadodara"/>
              </a:rPr>
              <a:t>International Journal of Scientific Research and Engineering Development</a:t>
            </a:r>
            <a:r>
              <a:rPr lang="en" sz="1200">
                <a:latin typeface="Hind Vadodara"/>
                <a:ea typeface="Hind Vadodara"/>
                <a:cs typeface="Hind Vadodara"/>
                <a:sym typeface="Hind Vadodara"/>
              </a:rPr>
              <a:t>, vol. 2, no. 2, Apr. 2019, pp. 667–670. </a:t>
            </a:r>
            <a:endParaRPr sz="1200">
              <a:latin typeface="Hind Vadodara"/>
              <a:ea typeface="Hind Vadodara"/>
              <a:cs typeface="Hind Vadodara"/>
              <a:sym typeface="Hind Vadodara"/>
            </a:endParaRPr>
          </a:p>
          <a:p>
            <a:pPr indent="0" lvl="0" marL="0" rtl="0" algn="l">
              <a:spcBef>
                <a:spcPts val="1200"/>
              </a:spcBef>
              <a:spcAft>
                <a:spcPts val="0"/>
              </a:spcAft>
              <a:buNone/>
            </a:pPr>
            <a:r>
              <a:rPr lang="en" sz="1200">
                <a:latin typeface="Hind Vadodara"/>
                <a:ea typeface="Hind Vadodara"/>
                <a:cs typeface="Hind Vadodara"/>
                <a:sym typeface="Hind Vadodara"/>
              </a:rPr>
              <a:t>[3] Hariyani, Mr. (2020). An Effective Approach for Sales Forecasting. International Journal for Research in Applied Science and Engineering Technology. 8. 2109-2025. 10.22214/ijraset.2020.5329. </a:t>
            </a:r>
            <a:endParaRPr sz="1200">
              <a:latin typeface="Hind Vadodara"/>
              <a:ea typeface="Hind Vadodara"/>
              <a:cs typeface="Hind Vadodara"/>
              <a:sym typeface="Hind Vadodara"/>
            </a:endParaRPr>
          </a:p>
          <a:p>
            <a:pPr indent="0" lvl="0" marL="0" rtl="0" algn="l">
              <a:spcBef>
                <a:spcPts val="0"/>
              </a:spcBef>
              <a:spcAft>
                <a:spcPts val="0"/>
              </a:spcAft>
              <a:buNone/>
            </a:pPr>
            <a:r>
              <a:t/>
            </a:r>
            <a:endParaRPr sz="1200">
              <a:latin typeface="Hind Vadodara"/>
              <a:ea typeface="Hind Vadodara"/>
              <a:cs typeface="Hind Vadodara"/>
              <a:sym typeface="Hind Vadodara"/>
            </a:endParaRPr>
          </a:p>
          <a:p>
            <a:pPr indent="0" lvl="0" marL="0" rtl="0" algn="l">
              <a:spcBef>
                <a:spcPts val="0"/>
              </a:spcBef>
              <a:spcAft>
                <a:spcPts val="0"/>
              </a:spcAft>
              <a:buNone/>
            </a:pPr>
            <a:r>
              <a:rPr lang="en" sz="1200">
                <a:latin typeface="Hind Vadodara"/>
                <a:ea typeface="Hind Vadodara"/>
                <a:cs typeface="Hind Vadodara"/>
                <a:sym typeface="Hind Vadodara"/>
              </a:rPr>
              <a:t>[4] Cheriyan, Sunitha, and Saju Mohanan. “Intelligent Sales Prediction Using Machine Learning Techniques.” Aug. 2018, pp. 53–58., doi:DOI: 10.1109/iCCECOME.2018.8659115. </a:t>
            </a:r>
            <a:endParaRPr sz="1200">
              <a:latin typeface="Hind Vadodara"/>
              <a:ea typeface="Hind Vadodara"/>
              <a:cs typeface="Hind Vadodara"/>
              <a:sym typeface="Hind Vadodara"/>
            </a:endParaRPr>
          </a:p>
          <a:p>
            <a:pPr indent="0" lvl="0" marL="0" rtl="0" algn="l">
              <a:spcBef>
                <a:spcPts val="0"/>
              </a:spcBef>
              <a:spcAft>
                <a:spcPts val="0"/>
              </a:spcAft>
              <a:buNone/>
            </a:pPr>
            <a:r>
              <a:t/>
            </a:r>
            <a:endParaRPr sz="1200">
              <a:latin typeface="Hind Vadodara"/>
              <a:ea typeface="Hind Vadodara"/>
              <a:cs typeface="Hind Vadodara"/>
              <a:sym typeface="Hind Vadodara"/>
            </a:endParaRPr>
          </a:p>
        </p:txBody>
      </p:sp>
      <p:sp>
        <p:nvSpPr>
          <p:cNvPr id="453" name="Google Shape;453;gd89328253c_0_20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454" name="Google Shape;454;gd89328253c_0_2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gd89328253c_0_203"/>
          <p:cNvSpPr txBox="1"/>
          <p:nvPr/>
        </p:nvSpPr>
        <p:spPr>
          <a:xfrm>
            <a:off x="1993100" y="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11</a:t>
            </a:r>
            <a:endParaRPr sz="7200">
              <a:solidFill>
                <a:schemeClr val="lt1"/>
              </a:solidFill>
              <a:latin typeface="Teko Light"/>
              <a:ea typeface="Teko Light"/>
              <a:cs typeface="Teko Light"/>
              <a:sym typeface="Tek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d893282630_0_11"/>
          <p:cNvSpPr txBox="1"/>
          <p:nvPr>
            <p:ph idx="1" type="subTitle"/>
          </p:nvPr>
        </p:nvSpPr>
        <p:spPr>
          <a:xfrm>
            <a:off x="4572000" y="1620100"/>
            <a:ext cx="3903600" cy="30519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Font typeface="Hind Vadodara"/>
              <a:buAutoNum type="arabicPeriod"/>
            </a:pPr>
            <a:r>
              <a:rPr lang="en" sz="1200">
                <a:solidFill>
                  <a:srgbClr val="000000"/>
                </a:solidFill>
                <a:latin typeface="Hind Vadodara"/>
                <a:ea typeface="Hind Vadodara"/>
                <a:cs typeface="Hind Vadodara"/>
                <a:sym typeface="Hind Vadodara"/>
              </a:rPr>
              <a:t>One challenge of modeling retail data is the need to make decisions based on limited history. If Christmas comes  once a year, so does the chance to see how strategic decisions impacted the bottom line. </a:t>
            </a:r>
            <a:endParaRPr sz="1200">
              <a:solidFill>
                <a:srgbClr val="000000"/>
              </a:solidFill>
              <a:latin typeface="Hind Vadodara"/>
              <a:ea typeface="Hind Vadodara"/>
              <a:cs typeface="Hind Vadodara"/>
              <a:sym typeface="Hind Vadodara"/>
            </a:endParaRPr>
          </a:p>
          <a:p>
            <a:pPr indent="-304800" lvl="0" marL="457200" rtl="0" algn="l">
              <a:lnSpc>
                <a:spcPct val="100000"/>
              </a:lnSpc>
              <a:spcBef>
                <a:spcPts val="0"/>
              </a:spcBef>
              <a:spcAft>
                <a:spcPts val="0"/>
              </a:spcAft>
              <a:buClr>
                <a:srgbClr val="000000"/>
              </a:buClr>
              <a:buSzPts val="1200"/>
              <a:buFont typeface="Hind Vadodara"/>
              <a:buAutoNum type="arabicPeriod"/>
            </a:pPr>
            <a:r>
              <a:rPr lang="en" sz="1200">
                <a:solidFill>
                  <a:srgbClr val="000000"/>
                </a:solidFill>
                <a:latin typeface="Hind Vadodara"/>
                <a:ea typeface="Hind Vadodara"/>
                <a:cs typeface="Hind Vadodara"/>
                <a:sym typeface="Hind Vadodara"/>
              </a:rPr>
              <a:t>We are provided with historical sales data for 45 Walmart stores located in different regions. Each store contains many departments, and the sales for each department in each store must be projected. </a:t>
            </a:r>
            <a:endParaRPr sz="1200">
              <a:solidFill>
                <a:srgbClr val="000000"/>
              </a:solidFill>
              <a:latin typeface="Hind Vadodara"/>
              <a:ea typeface="Hind Vadodara"/>
              <a:cs typeface="Hind Vadodara"/>
              <a:sym typeface="Hind Vadodara"/>
            </a:endParaRPr>
          </a:p>
          <a:p>
            <a:pPr indent="-304800" lvl="0" marL="457200" rtl="0" algn="l">
              <a:lnSpc>
                <a:spcPct val="100000"/>
              </a:lnSpc>
              <a:spcBef>
                <a:spcPts val="0"/>
              </a:spcBef>
              <a:spcAft>
                <a:spcPts val="0"/>
              </a:spcAft>
              <a:buClr>
                <a:srgbClr val="000000"/>
              </a:buClr>
              <a:buSzPts val="1200"/>
              <a:buFont typeface="Hind Vadodara"/>
              <a:buAutoNum type="arabicPeriod"/>
            </a:pPr>
            <a:r>
              <a:rPr lang="en" sz="1200">
                <a:solidFill>
                  <a:srgbClr val="000000"/>
                </a:solidFill>
                <a:latin typeface="Hind Vadodara"/>
                <a:ea typeface="Hind Vadodara"/>
                <a:cs typeface="Hind Vadodara"/>
                <a:sym typeface="Hind Vadodara"/>
              </a:rPr>
              <a:t>To add to the challenge, selected holiday markdown events are included in the dataset. These markdowns are known to affect sales, but it is challenging to predict which departments are affected and the extent of the impact.</a:t>
            </a:r>
            <a:endParaRPr sz="1200">
              <a:solidFill>
                <a:srgbClr val="000000"/>
              </a:solidFill>
              <a:latin typeface="Hind Vadodara"/>
              <a:ea typeface="Hind Vadodara"/>
              <a:cs typeface="Hind Vadodara"/>
              <a:sym typeface="Hind Vadodara"/>
            </a:endParaRPr>
          </a:p>
        </p:txBody>
      </p:sp>
      <p:sp>
        <p:nvSpPr>
          <p:cNvPr id="177" name="Google Shape;177;gd893282630_0_11"/>
          <p:cNvSpPr txBox="1"/>
          <p:nvPr>
            <p:ph idx="2" type="title"/>
          </p:nvPr>
        </p:nvSpPr>
        <p:spPr>
          <a:xfrm>
            <a:off x="2595072" y="2093275"/>
            <a:ext cx="1053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02</a:t>
            </a:r>
            <a:endParaRPr/>
          </a:p>
        </p:txBody>
      </p:sp>
      <p:sp>
        <p:nvSpPr>
          <p:cNvPr id="178" name="Google Shape;178;gd893282630_0_11"/>
          <p:cNvSpPr txBox="1"/>
          <p:nvPr>
            <p:ph type="ctrTitle"/>
          </p:nvPr>
        </p:nvSpPr>
        <p:spPr>
          <a:xfrm>
            <a:off x="4255950" y="600168"/>
            <a:ext cx="4535700" cy="822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t>Problem Statement</a:t>
            </a:r>
            <a:endParaRPr/>
          </a:p>
        </p:txBody>
      </p:sp>
      <p:sp>
        <p:nvSpPr>
          <p:cNvPr id="179" name="Google Shape;179;gd893282630_0_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13"/>
          <p:cNvSpPr txBox="1"/>
          <p:nvPr>
            <p:ph type="ctrTitle"/>
          </p:nvPr>
        </p:nvSpPr>
        <p:spPr>
          <a:xfrm>
            <a:off x="619650" y="492893"/>
            <a:ext cx="2559900" cy="1773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Technology used</a:t>
            </a:r>
            <a:endParaRPr/>
          </a:p>
        </p:txBody>
      </p:sp>
      <p:sp>
        <p:nvSpPr>
          <p:cNvPr id="185" name="Google Shape;185;p13"/>
          <p:cNvSpPr txBox="1"/>
          <p:nvPr>
            <p:ph idx="1" type="subTitle"/>
          </p:nvPr>
        </p:nvSpPr>
        <p:spPr>
          <a:xfrm>
            <a:off x="576775" y="2265902"/>
            <a:ext cx="2559900" cy="26526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Hind Vadodara Medium"/>
              <a:buAutoNum type="arabicParenR"/>
            </a:pPr>
            <a:r>
              <a:rPr lang="en" sz="1200">
                <a:latin typeface="Hind Vadodara Medium"/>
                <a:ea typeface="Hind Vadodara Medium"/>
                <a:cs typeface="Hind Vadodara Medium"/>
                <a:sym typeface="Hind Vadodara Medium"/>
              </a:rPr>
              <a:t>R Libraries used</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dplyr</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b</a:t>
            </a:r>
            <a:r>
              <a:rPr lang="en" sz="1200">
                <a:latin typeface="Hind Vadodara Medium"/>
                <a:ea typeface="Hind Vadodara Medium"/>
                <a:cs typeface="Hind Vadodara Medium"/>
                <a:sym typeface="Hind Vadodara Medium"/>
              </a:rPr>
              <a:t>room</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f</a:t>
            </a:r>
            <a:r>
              <a:rPr lang="en" sz="1200">
                <a:latin typeface="Hind Vadodara Medium"/>
                <a:ea typeface="Hind Vadodara Medium"/>
                <a:cs typeface="Hind Vadodara Medium"/>
                <a:sym typeface="Hind Vadodara Medium"/>
              </a:rPr>
              <a:t>orecast</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r</a:t>
            </a:r>
            <a:r>
              <a:rPr lang="en" sz="1200">
                <a:latin typeface="Hind Vadodara Medium"/>
                <a:ea typeface="Hind Vadodara Medium"/>
                <a:cs typeface="Hind Vadodara Medium"/>
                <a:sym typeface="Hind Vadodara Medium"/>
              </a:rPr>
              <a:t>eadr</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t</a:t>
            </a:r>
            <a:r>
              <a:rPr lang="en" sz="1200">
                <a:latin typeface="Hind Vadodara Medium"/>
                <a:ea typeface="Hind Vadodara Medium"/>
                <a:cs typeface="Hind Vadodara Medium"/>
                <a:sym typeface="Hind Vadodara Medium"/>
              </a:rPr>
              <a:t>idyr</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l</a:t>
            </a:r>
            <a:r>
              <a:rPr lang="en" sz="1200">
                <a:latin typeface="Hind Vadodara Medium"/>
                <a:ea typeface="Hind Vadodara Medium"/>
                <a:cs typeface="Hind Vadodara Medium"/>
                <a:sym typeface="Hind Vadodara Medium"/>
              </a:rPr>
              <a:t>ubridate</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g</a:t>
            </a:r>
            <a:r>
              <a:rPr lang="en" sz="1200">
                <a:latin typeface="Hind Vadodara Medium"/>
                <a:ea typeface="Hind Vadodara Medium"/>
                <a:cs typeface="Hind Vadodara Medium"/>
                <a:sym typeface="Hind Vadodara Medium"/>
              </a:rPr>
              <a:t>lmnet</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g</a:t>
            </a:r>
            <a:r>
              <a:rPr lang="en" sz="1200">
                <a:latin typeface="Hind Vadodara Medium"/>
                <a:ea typeface="Hind Vadodara Medium"/>
                <a:cs typeface="Hind Vadodara Medium"/>
                <a:sym typeface="Hind Vadodara Medium"/>
              </a:rPr>
              <a:t>bm</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x</a:t>
            </a:r>
            <a:r>
              <a:rPr lang="en" sz="1200">
                <a:latin typeface="Hind Vadodara Medium"/>
                <a:ea typeface="Hind Vadodara Medium"/>
                <a:cs typeface="Hind Vadodara Medium"/>
                <a:sym typeface="Hind Vadodara Medium"/>
              </a:rPr>
              <a:t>ts</a:t>
            </a:r>
            <a:endParaRPr sz="1200">
              <a:latin typeface="Hind Vadodara Medium"/>
              <a:ea typeface="Hind Vadodara Medium"/>
              <a:cs typeface="Hind Vadodara Medium"/>
              <a:sym typeface="Hind Vadodara Medium"/>
            </a:endParaRPr>
          </a:p>
          <a:p>
            <a:pPr indent="-304800" lvl="1" marL="914400" rtl="0" algn="l">
              <a:lnSpc>
                <a:spcPct val="100000"/>
              </a:lnSpc>
              <a:spcBef>
                <a:spcPts val="0"/>
              </a:spcBef>
              <a:spcAft>
                <a:spcPts val="0"/>
              </a:spcAft>
              <a:buSzPts val="1200"/>
              <a:buFont typeface="Hind Vadodara Medium"/>
              <a:buAutoNum type="alphaLcParenR"/>
            </a:pPr>
            <a:r>
              <a:rPr lang="en" sz="1200">
                <a:latin typeface="Hind Vadodara Medium"/>
                <a:ea typeface="Hind Vadodara Medium"/>
                <a:cs typeface="Hind Vadodara Medium"/>
                <a:sym typeface="Hind Vadodara Medium"/>
              </a:rPr>
              <a:t>Ggplot2</a:t>
            </a:r>
            <a:endParaRPr sz="1200">
              <a:latin typeface="Hind Vadodara Medium"/>
              <a:ea typeface="Hind Vadodara Medium"/>
              <a:cs typeface="Hind Vadodara Medium"/>
              <a:sym typeface="Hind Vadodara Medium"/>
            </a:endParaRPr>
          </a:p>
          <a:p>
            <a:pPr indent="-304800" lvl="0" marL="457200" rtl="0" algn="l">
              <a:lnSpc>
                <a:spcPct val="100000"/>
              </a:lnSpc>
              <a:spcBef>
                <a:spcPts val="0"/>
              </a:spcBef>
              <a:spcAft>
                <a:spcPts val="0"/>
              </a:spcAft>
              <a:buSzPts val="1200"/>
              <a:buFont typeface="Hind Vadodara Medium"/>
              <a:buAutoNum type="arabicParenR"/>
            </a:pPr>
            <a:r>
              <a:rPr lang="en" sz="1200">
                <a:latin typeface="Hind Vadodara Medium"/>
                <a:ea typeface="Hind Vadodara Medium"/>
                <a:cs typeface="Hind Vadodara Medium"/>
                <a:sym typeface="Hind Vadodara Medium"/>
              </a:rPr>
              <a:t>R programming</a:t>
            </a:r>
            <a:endParaRPr sz="1200">
              <a:latin typeface="Hind Vadodara Medium"/>
              <a:ea typeface="Hind Vadodara Medium"/>
              <a:cs typeface="Hind Vadodara Medium"/>
              <a:sym typeface="Hind Vadodara Medium"/>
            </a:endParaRPr>
          </a:p>
          <a:p>
            <a:pPr indent="-304800" lvl="0" marL="457200" rtl="0" algn="l">
              <a:lnSpc>
                <a:spcPct val="100000"/>
              </a:lnSpc>
              <a:spcBef>
                <a:spcPts val="0"/>
              </a:spcBef>
              <a:spcAft>
                <a:spcPts val="0"/>
              </a:spcAft>
              <a:buSzPts val="1200"/>
              <a:buFont typeface="Hind Vadodara Medium"/>
              <a:buAutoNum type="arabicParenR"/>
            </a:pPr>
            <a:r>
              <a:rPr lang="en" sz="1200">
                <a:latin typeface="Hind Vadodara Medium"/>
                <a:ea typeface="Hind Vadodara Medium"/>
                <a:cs typeface="Hind Vadodara Medium"/>
                <a:sym typeface="Hind Vadodara Medium"/>
              </a:rPr>
              <a:t>R studio</a:t>
            </a:r>
            <a:endParaRPr sz="1200">
              <a:latin typeface="Hind Vadodara Medium"/>
              <a:ea typeface="Hind Vadodara Medium"/>
              <a:cs typeface="Hind Vadodara Medium"/>
              <a:sym typeface="Hind Vadodara Medium"/>
            </a:endParaRPr>
          </a:p>
        </p:txBody>
      </p:sp>
      <p:sp>
        <p:nvSpPr>
          <p:cNvPr id="186" name="Google Shape;186;p13"/>
          <p:cNvSpPr txBox="1"/>
          <p:nvPr>
            <p:ph idx="2" type="title"/>
          </p:nvPr>
        </p:nvSpPr>
        <p:spPr>
          <a:xfrm>
            <a:off x="4145650" y="2884438"/>
            <a:ext cx="2240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03</a:t>
            </a:r>
            <a:endParaRPr/>
          </a:p>
        </p:txBody>
      </p:sp>
      <p:sp>
        <p:nvSpPr>
          <p:cNvPr id="187" name="Google Shape;18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d893282630_0_97"/>
          <p:cNvSpPr txBox="1"/>
          <p:nvPr>
            <p:ph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Literature Survey</a:t>
            </a:r>
            <a:endParaRPr/>
          </a:p>
        </p:txBody>
      </p:sp>
      <p:sp>
        <p:nvSpPr>
          <p:cNvPr id="193" name="Google Shape;193;gd893282630_0_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4" name="Google Shape;194;gd893282630_0_97"/>
          <p:cNvGraphicFramePr/>
          <p:nvPr/>
        </p:nvGraphicFramePr>
        <p:xfrm>
          <a:off x="19263" y="1376375"/>
          <a:ext cx="3000000" cy="3000000"/>
        </p:xfrm>
        <a:graphic>
          <a:graphicData uri="http://schemas.openxmlformats.org/drawingml/2006/table">
            <a:tbl>
              <a:tblPr>
                <a:noFill/>
                <a:tableStyleId>{E924A5FB-4B4A-43E1-8996-10C93BB91B39}</a:tableStyleId>
              </a:tblPr>
              <a:tblGrid>
                <a:gridCol w="887450"/>
                <a:gridCol w="1792575"/>
                <a:gridCol w="1052350"/>
                <a:gridCol w="1624825"/>
                <a:gridCol w="1720025"/>
                <a:gridCol w="2028250"/>
              </a:tblGrid>
              <a:tr h="609575">
                <a:tc>
                  <a:txBody>
                    <a:bodyPr/>
                    <a:lstStyle/>
                    <a:p>
                      <a:pPr indent="0" lvl="0" marL="0" rtl="0" algn="ctr">
                        <a:spcBef>
                          <a:spcPts val="0"/>
                        </a:spcBef>
                        <a:spcAft>
                          <a:spcPts val="0"/>
                        </a:spcAft>
                        <a:buNone/>
                      </a:pPr>
                      <a:r>
                        <a:rPr lang="en">
                          <a:solidFill>
                            <a:srgbClr val="FFFFFF"/>
                          </a:solidFill>
                        </a:rPr>
                        <a:t>Sr. No</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Author(s)</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Journal/Year</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Title</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Methodology</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Key Findings</a:t>
                      </a:r>
                      <a:endParaRPr>
                        <a:solidFill>
                          <a:srgbClr val="FFFFFF"/>
                        </a:solidFill>
                      </a:endParaRPr>
                    </a:p>
                  </a:txBody>
                  <a:tcPr marT="91425" marB="91425" marR="91425" marL="91425">
                    <a:solidFill>
                      <a:srgbClr val="36393F"/>
                    </a:solidFill>
                  </a:tcPr>
                </a:tc>
              </a:tr>
              <a:tr h="884625">
                <a:tc>
                  <a:txBody>
                    <a:bodyPr/>
                    <a:lstStyle/>
                    <a:p>
                      <a:pPr indent="0" lvl="0" marL="0" rtl="0" algn="l">
                        <a:spcBef>
                          <a:spcPts val="0"/>
                        </a:spcBef>
                        <a:spcAft>
                          <a:spcPts val="0"/>
                        </a:spcAft>
                        <a:buNone/>
                      </a:pPr>
                      <a:r>
                        <a:rPr lang="en"/>
                        <a:t>           1</a:t>
                      </a:r>
                      <a:endParaRPr/>
                    </a:p>
                  </a:txBody>
                  <a:tcPr marT="91425" marB="91425" marR="91425" marL="91425">
                    <a:gradFill>
                      <a:gsLst>
                        <a:gs pos="0">
                          <a:srgbClr val="DCECD5"/>
                        </a:gs>
                        <a:gs pos="100000">
                          <a:srgbClr val="93BC81"/>
                        </a:gs>
                      </a:gsLst>
                      <a:lin ang="5400012" scaled="0"/>
                    </a:gradFill>
                  </a:tcPr>
                </a:tc>
                <a:tc>
                  <a:txBody>
                    <a:bodyPr/>
                    <a:lstStyle/>
                    <a:p>
                      <a:pPr indent="0" lvl="0" marL="0" rtl="0" algn="l">
                        <a:spcBef>
                          <a:spcPts val="0"/>
                        </a:spcBef>
                        <a:spcAft>
                          <a:spcPts val="0"/>
                        </a:spcAft>
                        <a:buNone/>
                      </a:pPr>
                      <a:r>
                        <a:rPr lang="en"/>
                        <a:t>Bohdan M. </a:t>
                      </a:r>
                      <a:r>
                        <a:rPr lang="en"/>
                        <a:t>Pavlichenko</a:t>
                      </a:r>
                      <a:endParaRPr/>
                    </a:p>
                  </a:txBody>
                  <a:tcPr marT="91425" marB="91425" marR="91425" marL="91425">
                    <a:gradFill>
                      <a:gsLst>
                        <a:gs pos="0">
                          <a:srgbClr val="DCECD5"/>
                        </a:gs>
                        <a:gs pos="100000">
                          <a:srgbClr val="93BC81"/>
                        </a:gs>
                      </a:gsLst>
                      <a:lin ang="5400012" scaled="0"/>
                    </a:gradFill>
                  </a:tcPr>
                </a:tc>
                <a:tc>
                  <a:txBody>
                    <a:bodyPr/>
                    <a:lstStyle/>
                    <a:p>
                      <a:pPr indent="0" lvl="0" marL="0" rtl="0" algn="l">
                        <a:spcBef>
                          <a:spcPts val="0"/>
                        </a:spcBef>
                        <a:spcAft>
                          <a:spcPts val="0"/>
                        </a:spcAft>
                        <a:buNone/>
                      </a:pPr>
                      <a:r>
                        <a:rPr lang="en"/>
                        <a:t>2019, mpdi</a:t>
                      </a:r>
                      <a:endParaRPr/>
                    </a:p>
                  </a:txBody>
                  <a:tcPr marT="91425" marB="91425" marR="91425" marL="91425">
                    <a:gradFill>
                      <a:gsLst>
                        <a:gs pos="0">
                          <a:srgbClr val="DCECD5"/>
                        </a:gs>
                        <a:gs pos="100000">
                          <a:srgbClr val="93BC81"/>
                        </a:gs>
                      </a:gsLst>
                      <a:lin ang="5400012" scaled="0"/>
                    </a:gradFill>
                  </a:tcPr>
                </a:tc>
                <a:tc>
                  <a:txBody>
                    <a:bodyPr/>
                    <a:lstStyle/>
                    <a:p>
                      <a:pPr indent="0" lvl="0" marL="0" rtl="0" algn="l">
                        <a:spcBef>
                          <a:spcPts val="0"/>
                        </a:spcBef>
                        <a:spcAft>
                          <a:spcPts val="0"/>
                        </a:spcAft>
                        <a:buNone/>
                      </a:pPr>
                      <a:r>
                        <a:rPr lang="en"/>
                        <a:t>Machine-Learning Models for Sales Time Series Forecasting</a:t>
                      </a:r>
                      <a:endParaRPr/>
                    </a:p>
                  </a:txBody>
                  <a:tcPr marT="91425" marB="91425" marR="91425" marL="91425">
                    <a:gradFill>
                      <a:gsLst>
                        <a:gs pos="0">
                          <a:srgbClr val="DCECD5"/>
                        </a:gs>
                        <a:gs pos="100000">
                          <a:srgbClr val="93BC81"/>
                        </a:gs>
                      </a:gsLst>
                      <a:lin ang="5400012" scaled="0"/>
                    </a:gradFill>
                  </a:tcPr>
                </a:tc>
                <a:tc>
                  <a:txBody>
                    <a:bodyPr/>
                    <a:lstStyle/>
                    <a:p>
                      <a:pPr indent="0" lvl="0" marL="0" rtl="0" algn="l">
                        <a:spcBef>
                          <a:spcPts val="0"/>
                        </a:spcBef>
                        <a:spcAft>
                          <a:spcPts val="0"/>
                        </a:spcAft>
                        <a:buNone/>
                      </a:pPr>
                      <a:r>
                        <a:rPr lang="en"/>
                        <a:t>Using Machine learning, certain models were deployed to make time series </a:t>
                      </a:r>
                      <a:r>
                        <a:rPr lang="en"/>
                        <a:t>forecast</a:t>
                      </a:r>
                      <a:r>
                        <a:rPr lang="en"/>
                        <a:t> models such as Lasso regression, Random Forest, Neural networks, ARIMA, and ExtraTrees</a:t>
                      </a:r>
                      <a:endParaRPr/>
                    </a:p>
                  </a:txBody>
                  <a:tcPr marT="91425" marB="91425" marR="91425" marL="91425">
                    <a:gradFill>
                      <a:gsLst>
                        <a:gs pos="0">
                          <a:srgbClr val="DCECD5"/>
                        </a:gs>
                        <a:gs pos="100000">
                          <a:srgbClr val="93BC81"/>
                        </a:gs>
                      </a:gsLst>
                      <a:lin ang="5400012" scaled="0"/>
                    </a:gradFill>
                  </a:tcPr>
                </a:tc>
                <a:tc>
                  <a:txBody>
                    <a:bodyPr/>
                    <a:lstStyle/>
                    <a:p>
                      <a:pPr indent="0" lvl="0" marL="0" rtl="0" algn="l">
                        <a:spcBef>
                          <a:spcPts val="0"/>
                        </a:spcBef>
                        <a:spcAft>
                          <a:spcPts val="0"/>
                        </a:spcAft>
                        <a:buNone/>
                      </a:pPr>
                      <a:r>
                        <a:rPr lang="en"/>
                        <a:t>• Stacking of machine learning models to give good results.</a:t>
                      </a:r>
                      <a:endParaRPr/>
                    </a:p>
                    <a:p>
                      <a:pPr indent="0" lvl="0" marL="0" rtl="0" algn="l">
                        <a:spcBef>
                          <a:spcPts val="0"/>
                        </a:spcBef>
                        <a:spcAft>
                          <a:spcPts val="0"/>
                        </a:spcAft>
                        <a:buNone/>
                      </a:pPr>
                      <a:r>
                        <a:rPr lang="en"/>
                        <a:t>• Stacking all ML models gave low range of error.</a:t>
                      </a:r>
                      <a:endParaRPr/>
                    </a:p>
                  </a:txBody>
                  <a:tcPr marT="91425" marB="91425" marR="91425" marL="91425">
                    <a:gradFill>
                      <a:gsLst>
                        <a:gs pos="0">
                          <a:srgbClr val="DCECD5"/>
                        </a:gs>
                        <a:gs pos="100000">
                          <a:srgbClr val="93BC81"/>
                        </a:gs>
                      </a:gsLst>
                      <a:lin ang="5400012" scaled="0"/>
                    </a:gradFill>
                  </a:tcPr>
                </a:tc>
              </a:tr>
            </a:tbl>
          </a:graphicData>
        </a:graphic>
      </p:graphicFrame>
      <p:sp>
        <p:nvSpPr>
          <p:cNvPr id="195" name="Google Shape;195;gd893282630_0_97"/>
          <p:cNvSpPr txBox="1"/>
          <p:nvPr/>
        </p:nvSpPr>
        <p:spPr>
          <a:xfrm>
            <a:off x="1572000" y="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04</a:t>
            </a:r>
            <a:endParaRPr sz="7200">
              <a:solidFill>
                <a:schemeClr val="lt1"/>
              </a:solidFill>
              <a:latin typeface="Teko Light"/>
              <a:ea typeface="Teko Light"/>
              <a:cs typeface="Teko Light"/>
              <a:sym typeface="Tek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d8973f2da5_1_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1" name="Google Shape;201;gd8973f2da5_1_12"/>
          <p:cNvGraphicFramePr/>
          <p:nvPr/>
        </p:nvGraphicFramePr>
        <p:xfrm>
          <a:off x="19250" y="0"/>
          <a:ext cx="3000000" cy="3000000"/>
        </p:xfrm>
        <a:graphic>
          <a:graphicData uri="http://schemas.openxmlformats.org/drawingml/2006/table">
            <a:tbl>
              <a:tblPr>
                <a:noFill/>
                <a:tableStyleId>{E924A5FB-4B4A-43E1-8996-10C93BB91B39}</a:tableStyleId>
              </a:tblPr>
              <a:tblGrid>
                <a:gridCol w="727975"/>
                <a:gridCol w="1952050"/>
                <a:gridCol w="1185250"/>
                <a:gridCol w="1491925"/>
                <a:gridCol w="1291400"/>
                <a:gridCol w="2456875"/>
              </a:tblGrid>
              <a:tr h="925450">
                <a:tc>
                  <a:txBody>
                    <a:bodyPr/>
                    <a:lstStyle/>
                    <a:p>
                      <a:pPr indent="0" lvl="0" marL="0" rtl="0" algn="ctr">
                        <a:spcBef>
                          <a:spcPts val="0"/>
                        </a:spcBef>
                        <a:spcAft>
                          <a:spcPts val="0"/>
                        </a:spcAft>
                        <a:buNone/>
                      </a:pPr>
                      <a:r>
                        <a:rPr lang="en">
                          <a:solidFill>
                            <a:srgbClr val="FFFFFF"/>
                          </a:solidFill>
                        </a:rPr>
                        <a:t>Sr. No</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Author(s)</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Journal/Year</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Title</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Methodology</a:t>
                      </a:r>
                      <a:endParaRPr>
                        <a:solidFill>
                          <a:srgbClr val="FFFFFF"/>
                        </a:solidFill>
                      </a:endParaRPr>
                    </a:p>
                  </a:txBody>
                  <a:tcPr marT="91425" marB="91425" marR="91425" marL="91425">
                    <a:solidFill>
                      <a:srgbClr val="36393F"/>
                    </a:solidFill>
                  </a:tcPr>
                </a:tc>
                <a:tc>
                  <a:txBody>
                    <a:bodyPr/>
                    <a:lstStyle/>
                    <a:p>
                      <a:pPr indent="0" lvl="0" marL="0" rtl="0" algn="ctr">
                        <a:spcBef>
                          <a:spcPts val="0"/>
                        </a:spcBef>
                        <a:spcAft>
                          <a:spcPts val="0"/>
                        </a:spcAft>
                        <a:buNone/>
                      </a:pPr>
                      <a:r>
                        <a:rPr lang="en">
                          <a:solidFill>
                            <a:srgbClr val="FFFFFF"/>
                          </a:solidFill>
                        </a:rPr>
                        <a:t>Key Findings</a:t>
                      </a:r>
                      <a:endParaRPr>
                        <a:solidFill>
                          <a:srgbClr val="FFFFFF"/>
                        </a:solidFill>
                      </a:endParaRPr>
                    </a:p>
                  </a:txBody>
                  <a:tcPr marT="91425" marB="91425" marR="91425" marL="91425">
                    <a:solidFill>
                      <a:srgbClr val="36393F"/>
                    </a:solidFill>
                  </a:tcPr>
                </a:tc>
              </a:tr>
              <a:tr h="1537075">
                <a:tc>
                  <a:txBody>
                    <a:bodyPr/>
                    <a:lstStyle/>
                    <a:p>
                      <a:pPr indent="0" lvl="0" marL="457200" rtl="0" algn="l">
                        <a:spcBef>
                          <a:spcPts val="0"/>
                        </a:spcBef>
                        <a:spcAft>
                          <a:spcPts val="0"/>
                        </a:spcAft>
                        <a:buNone/>
                      </a:pPr>
                      <a:r>
                        <a:rPr lang="en"/>
                        <a:t>2.</a:t>
                      </a:r>
                      <a:endParaRPr/>
                    </a:p>
                    <a:p>
                      <a:pPr indent="0" lvl="0" marL="45720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Archisha Chandel</a:t>
                      </a:r>
                      <a:endParaRPr/>
                    </a:p>
                    <a:p>
                      <a:pPr indent="0" lvl="0" marL="0" rtl="0" algn="l">
                        <a:spcBef>
                          <a:spcPts val="0"/>
                        </a:spcBef>
                        <a:spcAft>
                          <a:spcPts val="0"/>
                        </a:spcAft>
                        <a:buNone/>
                      </a:pPr>
                      <a:r>
                        <a:rPr lang="en"/>
                        <a:t>Akanksha Dubey Saurabh Dhawale</a:t>
                      </a:r>
                      <a:endParaRPr/>
                    </a:p>
                    <a:p>
                      <a:pPr indent="0" lvl="0" marL="0" rtl="0" algn="l">
                        <a:spcBef>
                          <a:spcPts val="0"/>
                        </a:spcBef>
                        <a:spcAft>
                          <a:spcPts val="0"/>
                        </a:spcAft>
                        <a:buNone/>
                      </a:pPr>
                      <a:r>
                        <a:rPr lang="en"/>
                        <a:t>Madhuri Ghuge</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April 2019</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Sales Prediction System using Machine Learning</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Linear Regression,</a:t>
                      </a:r>
                      <a:endParaRPr/>
                    </a:p>
                    <a:p>
                      <a:pPr indent="0" lvl="0" marL="0" rtl="0" algn="l">
                        <a:spcBef>
                          <a:spcPts val="0"/>
                        </a:spcBef>
                        <a:spcAft>
                          <a:spcPts val="0"/>
                        </a:spcAft>
                        <a:buNone/>
                      </a:pPr>
                      <a:r>
                        <a:rPr lang="en"/>
                        <a:t>XGBoost Regressor</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In this model, a five-step procedure is used to solve the problem of predicting the Sales revenue for different products at different outlet locations</a:t>
                      </a:r>
                      <a:endParaRPr/>
                    </a:p>
                    <a:p>
                      <a:pPr indent="0" lvl="0" marL="0" rtl="0" algn="l">
                        <a:spcBef>
                          <a:spcPts val="0"/>
                        </a:spcBef>
                        <a:spcAft>
                          <a:spcPts val="0"/>
                        </a:spcAft>
                        <a:buNone/>
                      </a:pPr>
                      <a:r>
                        <a:t/>
                      </a:r>
                      <a:endParaRPr/>
                    </a:p>
                  </a:txBody>
                  <a:tcPr marT="91425" marB="91425" marR="91425" marL="91425">
                    <a:solidFill>
                      <a:srgbClr val="D9EAD3"/>
                    </a:solidFill>
                  </a:tcPr>
                </a:tc>
              </a:tr>
              <a:tr h="1205275">
                <a:tc>
                  <a:txBody>
                    <a:bodyPr/>
                    <a:lstStyle/>
                    <a:p>
                      <a:pPr indent="0" lvl="0" marL="457200" rtl="0" algn="l">
                        <a:spcBef>
                          <a:spcPts val="0"/>
                        </a:spcBef>
                        <a:spcAft>
                          <a:spcPts val="0"/>
                        </a:spcAft>
                        <a:buNone/>
                      </a:pPr>
                      <a:r>
                        <a:rPr lang="en"/>
                        <a:t>3.</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Mr. Faraz Harayani</a:t>
                      </a:r>
                      <a:endParaRPr/>
                    </a:p>
                    <a:p>
                      <a:pPr indent="0" lvl="0" marL="0" rtl="0" algn="l">
                        <a:spcBef>
                          <a:spcPts val="0"/>
                        </a:spcBef>
                        <a:spcAft>
                          <a:spcPts val="0"/>
                        </a:spcAft>
                        <a:buNone/>
                      </a:pPr>
                      <a:r>
                        <a:rPr lang="en"/>
                        <a:t>Mrs. Haripriya</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May 2020</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An effective a</a:t>
                      </a:r>
                      <a:r>
                        <a:rPr lang="en"/>
                        <a:t>pproach for sales forecasting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Regression,</a:t>
                      </a:r>
                      <a:endParaRPr/>
                    </a:p>
                    <a:p>
                      <a:pPr indent="0" lvl="0" marL="0" rtl="0" algn="l">
                        <a:spcBef>
                          <a:spcPts val="0"/>
                        </a:spcBef>
                        <a:spcAft>
                          <a:spcPts val="0"/>
                        </a:spcAft>
                        <a:buNone/>
                      </a:pPr>
                      <a:r>
                        <a:rPr lang="en"/>
                        <a:t>Linear regression,</a:t>
                      </a:r>
                      <a:endParaRPr/>
                    </a:p>
                    <a:p>
                      <a:pPr indent="0" lvl="0" marL="0" rtl="0" algn="l">
                        <a:spcBef>
                          <a:spcPts val="0"/>
                        </a:spcBef>
                        <a:spcAft>
                          <a:spcPts val="0"/>
                        </a:spcAft>
                        <a:buNone/>
                      </a:pPr>
                      <a:r>
                        <a:rPr lang="en"/>
                        <a:t>Ridge regression,</a:t>
                      </a:r>
                      <a:endParaRPr/>
                    </a:p>
                    <a:p>
                      <a:pPr indent="0" lvl="0" marL="0" rtl="0" algn="l">
                        <a:spcBef>
                          <a:spcPts val="0"/>
                        </a:spcBef>
                        <a:spcAft>
                          <a:spcPts val="0"/>
                        </a:spcAft>
                        <a:buNone/>
                      </a:pPr>
                      <a:r>
                        <a:rPr lang="en"/>
                        <a:t>LASSO regression</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Considered main approaches and case studies of using machine learning for sales forecasting.</a:t>
                      </a:r>
                      <a:endParaRPr/>
                    </a:p>
                  </a:txBody>
                  <a:tcPr marT="91425" marB="91425" marR="91425" marL="91425">
                    <a:solidFill>
                      <a:srgbClr val="B6D7A8"/>
                    </a:solidFill>
                  </a:tcPr>
                </a:tc>
              </a:tr>
              <a:tr h="1343050">
                <a:tc>
                  <a:txBody>
                    <a:bodyPr/>
                    <a:lstStyle/>
                    <a:p>
                      <a:pPr indent="0" lvl="0" marL="457200" rtl="0" algn="l">
                        <a:spcBef>
                          <a:spcPts val="0"/>
                        </a:spcBef>
                        <a:spcAft>
                          <a:spcPts val="0"/>
                        </a:spcAft>
                        <a:buNone/>
                      </a:pPr>
                      <a:r>
                        <a:rPr lang="en"/>
                        <a:t>4.</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Sunitha Cheriyan</a:t>
                      </a:r>
                      <a:endParaRPr/>
                    </a:p>
                    <a:p>
                      <a:pPr indent="0" lvl="0" marL="0" rtl="0" algn="l">
                        <a:spcBef>
                          <a:spcPts val="0"/>
                        </a:spcBef>
                        <a:spcAft>
                          <a:spcPts val="0"/>
                        </a:spcAft>
                        <a:buNone/>
                      </a:pPr>
                      <a:r>
                        <a:rPr lang="en"/>
                        <a:t>Shaniba Ibrahim</a:t>
                      </a:r>
                      <a:endParaRPr/>
                    </a:p>
                    <a:p>
                      <a:pPr indent="0" lvl="0" marL="0" rtl="0" algn="l">
                        <a:spcBef>
                          <a:spcPts val="0"/>
                        </a:spcBef>
                        <a:spcAft>
                          <a:spcPts val="0"/>
                        </a:spcAft>
                        <a:buNone/>
                      </a:pPr>
                      <a:r>
                        <a:rPr lang="en"/>
                        <a:t>Saju Mohanan</a:t>
                      </a:r>
                      <a:endParaRPr/>
                    </a:p>
                    <a:p>
                      <a:pPr indent="0" lvl="0" marL="0" rtl="0" algn="l">
                        <a:spcBef>
                          <a:spcPts val="0"/>
                        </a:spcBef>
                        <a:spcAft>
                          <a:spcPts val="0"/>
                        </a:spcAft>
                        <a:buNone/>
                      </a:pPr>
                      <a:r>
                        <a:rPr lang="en"/>
                        <a:t>Susan Treesa</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August 2018</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Intelligent Sales Prediction Using Machine Learning Techniques</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Generalized Linear Model,</a:t>
                      </a:r>
                      <a:endParaRPr/>
                    </a:p>
                    <a:p>
                      <a:pPr indent="0" lvl="0" marL="0" rtl="0" algn="l">
                        <a:spcBef>
                          <a:spcPts val="0"/>
                        </a:spcBef>
                        <a:spcAft>
                          <a:spcPts val="0"/>
                        </a:spcAft>
                        <a:buNone/>
                      </a:pPr>
                      <a:r>
                        <a:rPr lang="en"/>
                        <a:t>Decision Tree,</a:t>
                      </a:r>
                      <a:endParaRPr/>
                    </a:p>
                    <a:p>
                      <a:pPr indent="0" lvl="0" marL="0" rtl="0" algn="l">
                        <a:spcBef>
                          <a:spcPts val="0"/>
                        </a:spcBef>
                        <a:spcAft>
                          <a:spcPts val="0"/>
                        </a:spcAft>
                        <a:buNone/>
                      </a:pPr>
                      <a:r>
                        <a:rPr lang="en"/>
                        <a:t>Gradient Boosted Trees.</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Data mining techniques are very effective tools in extracting hidden knowledge from an enormous dataset to enhance accuracy and efficiency of forecasting.</a:t>
                      </a:r>
                      <a:endParaRPr/>
                    </a:p>
                  </a:txBody>
                  <a:tcPr marT="91425" marB="91425" marR="91425" marL="91425">
                    <a:solidFill>
                      <a:srgbClr val="93C47D"/>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5"/>
          <p:cNvSpPr txBox="1"/>
          <p:nvPr>
            <p:ph idx="8"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Applications</a:t>
            </a:r>
            <a:endParaRPr/>
          </a:p>
        </p:txBody>
      </p:sp>
      <p:sp>
        <p:nvSpPr>
          <p:cNvPr id="207" name="Google Shape;207;p15"/>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rot="10800000">
            <a:off x="4673471"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rot="10800000">
            <a:off x="7235335" y="30384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rot="10800000">
            <a:off x="7281796"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a:off x="1517929"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5"/>
          <p:cNvSpPr txBox="1"/>
          <p:nvPr>
            <p:ph idx="5" type="subTitle"/>
          </p:nvPr>
        </p:nvSpPr>
        <p:spPr>
          <a:xfrm flipH="1">
            <a:off x="2149892" y="1771085"/>
            <a:ext cx="18693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solidFill>
                  <a:srgbClr val="202124"/>
                </a:solidFill>
                <a:highlight>
                  <a:srgbClr val="FFFFFF"/>
                </a:highlight>
                <a:latin typeface="Arial"/>
                <a:ea typeface="Arial"/>
                <a:cs typeface="Arial"/>
                <a:sym typeface="Arial"/>
              </a:rPr>
              <a:t> Supply chain management</a:t>
            </a:r>
            <a:endParaRPr sz="1800"/>
          </a:p>
        </p:txBody>
      </p:sp>
      <p:sp>
        <p:nvSpPr>
          <p:cNvPr id="216" name="Google Shape;216;p15"/>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5"/>
          <p:cNvSpPr/>
          <p:nvPr/>
        </p:nvSpPr>
        <p:spPr>
          <a:xfrm>
            <a:off x="966065" y="3042804"/>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5"/>
          <p:cNvSpPr/>
          <p:nvPr/>
        </p:nvSpPr>
        <p:spPr>
          <a:xfrm>
            <a:off x="1079741" y="31706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5"/>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5"/>
          <p:cNvSpPr/>
          <p:nvPr/>
        </p:nvSpPr>
        <p:spPr>
          <a:xfrm>
            <a:off x="7351316" y="31706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5"/>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15"/>
          <p:cNvSpPr txBox="1"/>
          <p:nvPr/>
        </p:nvSpPr>
        <p:spPr>
          <a:xfrm>
            <a:off x="5002575" y="1733325"/>
            <a:ext cx="2116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02124"/>
                </a:solidFill>
                <a:highlight>
                  <a:srgbClr val="FFFFFF"/>
                </a:highlight>
              </a:rPr>
              <a:t>Early cost estimation</a:t>
            </a:r>
            <a:endParaRPr sz="1800">
              <a:solidFill>
                <a:schemeClr val="dk1"/>
              </a:solidFill>
              <a:latin typeface="Hind Vadodara Light"/>
              <a:ea typeface="Hind Vadodara Light"/>
              <a:cs typeface="Hind Vadodara Light"/>
              <a:sym typeface="Hind Vadodara Light"/>
            </a:endParaRPr>
          </a:p>
        </p:txBody>
      </p:sp>
      <p:sp>
        <p:nvSpPr>
          <p:cNvPr id="224" name="Google Shape;224;p15"/>
          <p:cNvSpPr txBox="1"/>
          <p:nvPr/>
        </p:nvSpPr>
        <p:spPr>
          <a:xfrm>
            <a:off x="1735950" y="-25"/>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05</a:t>
            </a:r>
            <a:endParaRPr sz="7200">
              <a:solidFill>
                <a:schemeClr val="lt1"/>
              </a:solidFill>
              <a:latin typeface="Teko Light"/>
              <a:ea typeface="Teko Light"/>
              <a:cs typeface="Teko Light"/>
              <a:sym typeface="Teko Light"/>
            </a:endParaRPr>
          </a:p>
        </p:txBody>
      </p:sp>
      <p:sp>
        <p:nvSpPr>
          <p:cNvPr id="225" name="Google Shape;225;p15"/>
          <p:cNvSpPr txBox="1"/>
          <p:nvPr/>
        </p:nvSpPr>
        <p:spPr>
          <a:xfrm>
            <a:off x="-76350" y="175565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Teko Light"/>
                <a:ea typeface="Teko Light"/>
                <a:cs typeface="Teko Light"/>
                <a:sym typeface="Teko Light"/>
              </a:rPr>
              <a:t>01</a:t>
            </a:r>
            <a:endParaRPr sz="3000">
              <a:solidFill>
                <a:schemeClr val="lt1"/>
              </a:solidFill>
              <a:latin typeface="Teko Light"/>
              <a:ea typeface="Teko Light"/>
              <a:cs typeface="Teko Light"/>
              <a:sym typeface="Teko Light"/>
            </a:endParaRPr>
          </a:p>
        </p:txBody>
      </p:sp>
      <p:sp>
        <p:nvSpPr>
          <p:cNvPr id="226" name="Google Shape;226;p15"/>
          <p:cNvSpPr txBox="1"/>
          <p:nvPr/>
        </p:nvSpPr>
        <p:spPr>
          <a:xfrm>
            <a:off x="6206675" y="1804488"/>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Teko Light"/>
                <a:ea typeface="Teko Light"/>
                <a:cs typeface="Teko Light"/>
                <a:sym typeface="Teko Light"/>
              </a:rPr>
              <a:t>02</a:t>
            </a:r>
            <a:endParaRPr sz="3000">
              <a:solidFill>
                <a:schemeClr val="lt1"/>
              </a:solidFill>
              <a:latin typeface="Teko Light"/>
              <a:ea typeface="Teko Light"/>
              <a:cs typeface="Teko Light"/>
              <a:sym typeface="Teko Light"/>
            </a:endParaRPr>
          </a:p>
        </p:txBody>
      </p:sp>
      <p:sp>
        <p:nvSpPr>
          <p:cNvPr id="227" name="Google Shape;227;p15"/>
          <p:cNvSpPr txBox="1"/>
          <p:nvPr/>
        </p:nvSpPr>
        <p:spPr>
          <a:xfrm>
            <a:off x="2068975" y="3151425"/>
            <a:ext cx="2116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02124"/>
                </a:solidFill>
                <a:highlight>
                  <a:srgbClr val="FFFFFF"/>
                </a:highlight>
              </a:rPr>
              <a:t>Resource Allocation</a:t>
            </a:r>
            <a:endParaRPr sz="1800">
              <a:solidFill>
                <a:schemeClr val="dk1"/>
              </a:solidFill>
              <a:latin typeface="Hind Vadodara Light"/>
              <a:ea typeface="Hind Vadodara Light"/>
              <a:cs typeface="Hind Vadodara Light"/>
              <a:sym typeface="Hind Vadodara Light"/>
            </a:endParaRPr>
          </a:p>
        </p:txBody>
      </p:sp>
      <p:sp>
        <p:nvSpPr>
          <p:cNvPr id="228" name="Google Shape;228;p15"/>
          <p:cNvSpPr txBox="1"/>
          <p:nvPr/>
        </p:nvSpPr>
        <p:spPr>
          <a:xfrm>
            <a:off x="-76350" y="318652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Teko Light"/>
                <a:ea typeface="Teko Light"/>
                <a:cs typeface="Teko Light"/>
                <a:sym typeface="Teko Light"/>
              </a:rPr>
              <a:t>03</a:t>
            </a:r>
            <a:endParaRPr sz="3000">
              <a:solidFill>
                <a:schemeClr val="lt1"/>
              </a:solidFill>
              <a:latin typeface="Teko Light"/>
              <a:ea typeface="Teko Light"/>
              <a:cs typeface="Teko Light"/>
              <a:sym typeface="Teko Light"/>
            </a:endParaRPr>
          </a:p>
        </p:txBody>
      </p:sp>
      <p:sp>
        <p:nvSpPr>
          <p:cNvPr id="229" name="Google Shape;229;p15"/>
          <p:cNvSpPr txBox="1"/>
          <p:nvPr/>
        </p:nvSpPr>
        <p:spPr>
          <a:xfrm>
            <a:off x="6192050" y="318652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Teko Light"/>
                <a:ea typeface="Teko Light"/>
                <a:cs typeface="Teko Light"/>
                <a:sym typeface="Teko Light"/>
              </a:rPr>
              <a:t>04</a:t>
            </a:r>
            <a:endParaRPr sz="3000">
              <a:solidFill>
                <a:schemeClr val="lt1"/>
              </a:solidFill>
              <a:latin typeface="Teko Light"/>
              <a:ea typeface="Teko Light"/>
              <a:cs typeface="Teko Light"/>
              <a:sym typeface="Teko Light"/>
            </a:endParaRPr>
          </a:p>
        </p:txBody>
      </p:sp>
      <p:sp>
        <p:nvSpPr>
          <p:cNvPr id="230" name="Google Shape;230;p15"/>
          <p:cNvSpPr txBox="1"/>
          <p:nvPr/>
        </p:nvSpPr>
        <p:spPr>
          <a:xfrm>
            <a:off x="5002575" y="3151925"/>
            <a:ext cx="2116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02124"/>
                </a:solidFill>
                <a:highlight>
                  <a:srgbClr val="FFFFFF"/>
                </a:highlight>
              </a:rPr>
              <a:t>Better Decision Making</a:t>
            </a:r>
            <a:endParaRPr sz="1800">
              <a:solidFill>
                <a:schemeClr val="dk1"/>
              </a:solidFill>
              <a:latin typeface="Hind Vadodara Light"/>
              <a:ea typeface="Hind Vadodara Light"/>
              <a:cs typeface="Hind Vadodara Light"/>
              <a:sym typeface="Hind Vadodara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12"/>
          <p:cNvSpPr txBox="1"/>
          <p:nvPr>
            <p:ph idx="15" type="title"/>
          </p:nvPr>
        </p:nvSpPr>
        <p:spPr>
          <a:xfrm>
            <a:off x="2421000" y="283608"/>
            <a:ext cx="4302000" cy="6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Methodologies/Techniques used</a:t>
            </a:r>
            <a:endParaRPr sz="3600"/>
          </a:p>
        </p:txBody>
      </p:sp>
      <p:sp>
        <p:nvSpPr>
          <p:cNvPr id="236" name="Google Shape;23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12"/>
          <p:cNvSpPr txBox="1"/>
          <p:nvPr>
            <p:ph idx="1" type="subTitle"/>
          </p:nvPr>
        </p:nvSpPr>
        <p:spPr>
          <a:xfrm flipH="1">
            <a:off x="2052150" y="1624625"/>
            <a:ext cx="5170200" cy="3547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Arial"/>
              <a:buAutoNum type="arabicPeriod"/>
            </a:pPr>
            <a:r>
              <a:rPr lang="en" sz="1350">
                <a:solidFill>
                  <a:srgbClr val="333333"/>
                </a:solidFill>
                <a:latin typeface="Arial"/>
                <a:ea typeface="Arial"/>
                <a:cs typeface="Arial"/>
                <a:sym typeface="Arial"/>
              </a:rPr>
              <a:t>First we determine the value of </a:t>
            </a:r>
            <a:r>
              <a:rPr lang="en" sz="1600">
                <a:solidFill>
                  <a:srgbClr val="333333"/>
                </a:solidFill>
                <a:latin typeface="Arial"/>
                <a:ea typeface="Arial"/>
                <a:cs typeface="Arial"/>
                <a:sym typeface="Arial"/>
              </a:rPr>
              <a:t>d</a:t>
            </a:r>
            <a:endParaRPr sz="1600">
              <a:solidFill>
                <a:srgbClr val="333333"/>
              </a:solidFill>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AutoNum type="arabicPeriod"/>
            </a:pPr>
            <a:r>
              <a:rPr lang="en" sz="1350">
                <a:solidFill>
                  <a:srgbClr val="333333"/>
                </a:solidFill>
                <a:latin typeface="Arial"/>
                <a:ea typeface="Arial"/>
                <a:cs typeface="Arial"/>
                <a:sym typeface="Arial"/>
              </a:rPr>
              <a:t>We first check the stationarity of the data. If the data is stationary, then </a:t>
            </a:r>
            <a:r>
              <a:rPr lang="en" sz="1600">
                <a:solidFill>
                  <a:srgbClr val="333333"/>
                </a:solidFill>
                <a:latin typeface="Arial"/>
                <a:ea typeface="Arial"/>
                <a:cs typeface="Arial"/>
                <a:sym typeface="Arial"/>
              </a:rPr>
              <a:t>d=0</a:t>
            </a:r>
            <a:endParaRPr sz="160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Font typeface="Arial"/>
              <a:buAutoNum type="arabicPeriod"/>
            </a:pPr>
            <a:r>
              <a:rPr lang="en" sz="1350">
                <a:solidFill>
                  <a:srgbClr val="333333"/>
                </a:solidFill>
                <a:latin typeface="Arial"/>
                <a:ea typeface="Arial"/>
                <a:cs typeface="Arial"/>
                <a:sym typeface="Arial"/>
              </a:rPr>
              <a:t>If the data is trendy then we take the first difference and check for stationarity again. We keep taking differences until we get a stationary output. The number of difference required is the number </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Font typeface="Arial"/>
              <a:buAutoNum type="arabicPeriod"/>
            </a:pPr>
            <a:r>
              <a:rPr lang="en" sz="1350">
                <a:solidFill>
                  <a:srgbClr val="333333"/>
                </a:solidFill>
                <a:latin typeface="Arial"/>
                <a:ea typeface="Arial"/>
                <a:cs typeface="Arial"/>
                <a:sym typeface="Arial"/>
              </a:rPr>
              <a:t>After determining d, we can utilize sample ACF (auto correlation) to get the AR order p. If the ACF cuts off after some lags, that number is the order of AR.</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Font typeface="Arial"/>
              <a:buAutoNum type="arabicPeriod"/>
            </a:pPr>
            <a:r>
              <a:rPr lang="en" sz="1350">
                <a:solidFill>
                  <a:srgbClr val="333333"/>
                </a:solidFill>
                <a:latin typeface="Arial"/>
                <a:ea typeface="Arial"/>
                <a:cs typeface="Arial"/>
                <a:sym typeface="Arial"/>
              </a:rPr>
              <a:t>We can determine the MA order q by looking at the sample PACF (partial auto correlation) of the differenced data. If the PACF cuts off after some lags, that number is the order of MA.</a:t>
            </a:r>
            <a:endParaRPr sz="1350">
              <a:solidFill>
                <a:srgbClr val="333333"/>
              </a:solidFill>
              <a:latin typeface="Arial"/>
              <a:ea typeface="Arial"/>
              <a:cs typeface="Arial"/>
              <a:sym typeface="Arial"/>
            </a:endParaRPr>
          </a:p>
          <a:p>
            <a:pPr indent="0" lvl="0" marL="457200" rtl="0" algn="ctr">
              <a:lnSpc>
                <a:spcPct val="100000"/>
              </a:lnSpc>
              <a:spcBef>
                <a:spcPts val="1600"/>
              </a:spcBef>
              <a:spcAft>
                <a:spcPts val="0"/>
              </a:spcAft>
              <a:buNone/>
            </a:pPr>
            <a:r>
              <a:t/>
            </a:r>
            <a:endParaRPr/>
          </a:p>
        </p:txBody>
      </p:sp>
      <p:sp>
        <p:nvSpPr>
          <p:cNvPr id="238" name="Google Shape;238;p12"/>
          <p:cNvSpPr txBox="1"/>
          <p:nvPr>
            <p:ph type="ctrTitle"/>
          </p:nvPr>
        </p:nvSpPr>
        <p:spPr>
          <a:xfrm flipH="1">
            <a:off x="1804050" y="870725"/>
            <a:ext cx="5911200" cy="711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2000"/>
              <a:t>Time Series Forecasting using Arima(</a:t>
            </a:r>
            <a:r>
              <a:rPr lang="en" sz="2000">
                <a:latin typeface="Teko"/>
                <a:ea typeface="Teko"/>
                <a:cs typeface="Teko"/>
                <a:sym typeface="Teko"/>
              </a:rPr>
              <a:t>autoregressive integrated moving average</a:t>
            </a:r>
            <a:r>
              <a:rPr lang="en" sz="2000"/>
              <a:t>)</a:t>
            </a:r>
            <a:endParaRPr sz="2000"/>
          </a:p>
        </p:txBody>
      </p:sp>
      <p:sp>
        <p:nvSpPr>
          <p:cNvPr id="239" name="Google Shape;239;p12"/>
          <p:cNvSpPr txBox="1"/>
          <p:nvPr/>
        </p:nvSpPr>
        <p:spPr>
          <a:xfrm>
            <a:off x="567925" y="-47900"/>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lt1"/>
                </a:solidFill>
                <a:latin typeface="Teko Light"/>
                <a:ea typeface="Teko Light"/>
                <a:cs typeface="Teko Light"/>
                <a:sym typeface="Teko Light"/>
              </a:rPr>
              <a:t>06</a:t>
            </a:r>
            <a:endParaRPr sz="7200">
              <a:solidFill>
                <a:schemeClr val="lt1"/>
              </a:solidFill>
              <a:latin typeface="Teko Light"/>
              <a:ea typeface="Teko Light"/>
              <a:cs typeface="Teko Light"/>
              <a:sym typeface="Tek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